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3">
  <p:sldMasterIdLst>
    <p:sldMasterId id="2147483648" r:id="rId1"/>
  </p:sldMasterIdLst>
  <p:notesMasterIdLst>
    <p:notesMasterId r:id="rId20"/>
  </p:notesMasterIdLst>
  <p:sldIdLst>
    <p:sldId id="268" r:id="rId2"/>
    <p:sldId id="269" r:id="rId3"/>
    <p:sldId id="272" r:id="rId4"/>
    <p:sldId id="273" r:id="rId5"/>
    <p:sldId id="300" r:id="rId6"/>
    <p:sldId id="289" r:id="rId7"/>
    <p:sldId id="295" r:id="rId8"/>
    <p:sldId id="286" r:id="rId9"/>
    <p:sldId id="274" r:id="rId10"/>
    <p:sldId id="290" r:id="rId11"/>
    <p:sldId id="284" r:id="rId12"/>
    <p:sldId id="298" r:id="rId13"/>
    <p:sldId id="297" r:id="rId14"/>
    <p:sldId id="299" r:id="rId15"/>
    <p:sldId id="296" r:id="rId16"/>
    <p:sldId id="285" r:id="rId17"/>
    <p:sldId id="277" r:id="rId18"/>
    <p:sldId id="27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30E"/>
    <a:srgbClr val="FF912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248" autoAdjust="0"/>
    <p:restoredTop sz="94626"/>
  </p:normalViewPr>
  <p:slideViewPr>
    <p:cSldViewPr snapToGrid="0">
      <p:cViewPr varScale="1">
        <p:scale>
          <a:sx n="80" d="100"/>
          <a:sy n="80" d="100"/>
        </p:scale>
        <p:origin x="1046" y="67"/>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2.jpg>
</file>

<file path=ppt/media/image3.jpeg>
</file>

<file path=ppt/media/image4.jpeg>
</file>

<file path=ppt/media/image5.png>
</file>

<file path=ppt/media/image6.png>
</file>

<file path=ppt/media/image7.png>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03C0C9-7ED8-461F-AA6E-E81F8BEC472B}" type="datetimeFigureOut">
              <a:rPr lang="en-IN" smtClean="0"/>
              <a:t>24-12-2021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BC4850-42AB-4500-938F-389090C71748}" type="slidenum">
              <a:rPr lang="en-IN" smtClean="0"/>
              <a:t>‹#›</a:t>
            </a:fld>
            <a:endParaRPr lang="en-IN"/>
          </a:p>
        </p:txBody>
      </p:sp>
    </p:spTree>
    <p:extLst>
      <p:ext uri="{BB962C8B-B14F-4D97-AF65-F5344CB8AC3E}">
        <p14:creationId xmlns:p14="http://schemas.microsoft.com/office/powerpoint/2010/main" val="3379480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743259E9-87FC-482C-9001-1CC41D83A16B}" type="datetimeFigureOut">
              <a:rPr lang="en-US" smtClean="0"/>
              <a:t>12/24/2021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9D4833-7F21-4FAC-B550-3477125D4C9F}" type="slidenum">
              <a:rPr lang="en-US" smtClean="0"/>
              <a:t>‹#›</a:t>
            </a:fld>
            <a:endParaRPr lang="en-US"/>
          </a:p>
        </p:txBody>
      </p:sp>
    </p:spTree>
    <p:extLst>
      <p:ext uri="{BB962C8B-B14F-4D97-AF65-F5344CB8AC3E}">
        <p14:creationId xmlns:p14="http://schemas.microsoft.com/office/powerpoint/2010/main" val="12932713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3259E9-87FC-482C-9001-1CC41D83A16B}" type="datetimeFigureOut">
              <a:rPr lang="en-US" smtClean="0"/>
              <a:t>12/24/2021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9D4833-7F21-4FAC-B550-3477125D4C9F}" type="slidenum">
              <a:rPr lang="en-US" smtClean="0"/>
              <a:t>‹#›</a:t>
            </a:fld>
            <a:endParaRPr lang="en-US"/>
          </a:p>
        </p:txBody>
      </p:sp>
    </p:spTree>
    <p:extLst>
      <p:ext uri="{BB962C8B-B14F-4D97-AF65-F5344CB8AC3E}">
        <p14:creationId xmlns:p14="http://schemas.microsoft.com/office/powerpoint/2010/main" val="38475948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pic>
        <p:nvPicPr>
          <p:cNvPr id="7" name="Picture 6" descr="A picture containing graphical user interface&#10;&#10;Description automatically generated">
            <a:extLst>
              <a:ext uri="{FF2B5EF4-FFF2-40B4-BE49-F238E27FC236}">
                <a16:creationId xmlns:a16="http://schemas.microsoft.com/office/drawing/2014/main" id="{7C8447E8-B706-2A4D-9735-3FF24778C05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09D4833-7F21-4FAC-B550-3477125D4C9F}" type="slidenum">
              <a:rPr lang="en-US" smtClean="0"/>
              <a:t>‹#›</a:t>
            </a:fld>
            <a:endParaRPr lang="en-US"/>
          </a:p>
        </p:txBody>
      </p:sp>
    </p:spTree>
    <p:extLst>
      <p:ext uri="{BB962C8B-B14F-4D97-AF65-F5344CB8AC3E}">
        <p14:creationId xmlns:p14="http://schemas.microsoft.com/office/powerpoint/2010/main" val="5747829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415600" y="593367"/>
            <a:ext cx="11360800" cy="763600"/>
          </a:xfrm>
          <a:prstGeom prst="rect">
            <a:avLst/>
          </a:prstGeom>
        </p:spPr>
        <p:txBody>
          <a:bodyPr spcFirstLastPara="1" wrap="square" lIns="68575" tIns="34275" rIns="68575" bIns="34275" anchor="ctr" anchorCtr="0">
            <a:noAutofit/>
          </a:bodyPr>
          <a:lstStyle>
            <a:lvl1pPr lvl="0" rtl="0">
              <a:spcBef>
                <a:spcPts val="0"/>
              </a:spcBef>
              <a:spcAft>
                <a:spcPts val="0"/>
              </a:spcAft>
              <a:buSzPts val="33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6" name="Google Shape;16;p3"/>
          <p:cNvSpPr txBox="1">
            <a:spLocks noGrp="1"/>
          </p:cNvSpPr>
          <p:nvPr>
            <p:ph type="body" idx="1"/>
          </p:nvPr>
        </p:nvSpPr>
        <p:spPr>
          <a:xfrm>
            <a:off x="415600" y="1536633"/>
            <a:ext cx="5333200" cy="4555200"/>
          </a:xfrm>
          <a:prstGeom prst="rect">
            <a:avLst/>
          </a:prstGeom>
        </p:spPr>
        <p:txBody>
          <a:bodyPr spcFirstLastPara="1" wrap="square" lIns="68575" tIns="34275" rIns="68575" bIns="34275" anchor="t" anchorCtr="0">
            <a:noAutofit/>
          </a:bodyPr>
          <a:lstStyle>
            <a:lvl1pPr marL="609585" lvl="0" indent="-423323" rtl="0">
              <a:spcBef>
                <a:spcPts val="667"/>
              </a:spcBef>
              <a:spcAft>
                <a:spcPts val="0"/>
              </a:spcAft>
              <a:buSzPts val="1400"/>
              <a:buChar char="•"/>
              <a:defRPr sz="1867"/>
            </a:lvl1pPr>
            <a:lvl2pPr marL="1219170" lvl="1" indent="-406390" rtl="0">
              <a:spcBef>
                <a:spcPts val="533"/>
              </a:spcBef>
              <a:spcAft>
                <a:spcPts val="0"/>
              </a:spcAft>
              <a:buSzPts val="1200"/>
              <a:buChar char="–"/>
              <a:defRPr sz="1600"/>
            </a:lvl2pPr>
            <a:lvl3pPr marL="1828754" lvl="2" indent="-406390" rtl="0">
              <a:spcBef>
                <a:spcPts val="533"/>
              </a:spcBef>
              <a:spcAft>
                <a:spcPts val="0"/>
              </a:spcAft>
              <a:buSzPts val="1200"/>
              <a:buChar char="•"/>
              <a:defRPr sz="1600"/>
            </a:lvl3pPr>
            <a:lvl4pPr marL="2438339" lvl="3" indent="-406390" rtl="0">
              <a:spcBef>
                <a:spcPts val="400"/>
              </a:spcBef>
              <a:spcAft>
                <a:spcPts val="0"/>
              </a:spcAft>
              <a:buSzPts val="1200"/>
              <a:buChar char="–"/>
              <a:defRPr sz="1600"/>
            </a:lvl4pPr>
            <a:lvl5pPr marL="3047924" lvl="4" indent="-406390" rtl="0">
              <a:spcBef>
                <a:spcPts val="400"/>
              </a:spcBef>
              <a:spcAft>
                <a:spcPts val="0"/>
              </a:spcAft>
              <a:buSzPts val="1200"/>
              <a:buChar char="»"/>
              <a:defRPr sz="1600"/>
            </a:lvl5pPr>
            <a:lvl6pPr marL="3657509" lvl="5" indent="-406390" rtl="0">
              <a:spcBef>
                <a:spcPts val="400"/>
              </a:spcBef>
              <a:spcAft>
                <a:spcPts val="0"/>
              </a:spcAft>
              <a:buSzPts val="1200"/>
              <a:buChar char="•"/>
              <a:defRPr sz="1600"/>
            </a:lvl6pPr>
            <a:lvl7pPr marL="4267093" lvl="6" indent="-406390" rtl="0">
              <a:spcBef>
                <a:spcPts val="400"/>
              </a:spcBef>
              <a:spcAft>
                <a:spcPts val="0"/>
              </a:spcAft>
              <a:buSzPts val="1200"/>
              <a:buChar char="•"/>
              <a:defRPr sz="1600"/>
            </a:lvl7pPr>
            <a:lvl8pPr marL="4876678" lvl="7" indent="-406390" rtl="0">
              <a:spcBef>
                <a:spcPts val="400"/>
              </a:spcBef>
              <a:spcAft>
                <a:spcPts val="0"/>
              </a:spcAft>
              <a:buSzPts val="1200"/>
              <a:buChar char="•"/>
              <a:defRPr sz="1600"/>
            </a:lvl8pPr>
            <a:lvl9pPr marL="5486263" lvl="8" indent="-406390" rtl="0">
              <a:spcBef>
                <a:spcPts val="400"/>
              </a:spcBef>
              <a:spcAft>
                <a:spcPts val="0"/>
              </a:spcAft>
              <a:buSzPts val="1200"/>
              <a:buChar char="•"/>
              <a:defRPr sz="1600"/>
            </a:lvl9pPr>
          </a:lstStyle>
          <a:p>
            <a:endParaRPr/>
          </a:p>
        </p:txBody>
      </p:sp>
      <p:sp>
        <p:nvSpPr>
          <p:cNvPr id="17" name="Google Shape;17;p3"/>
          <p:cNvSpPr txBox="1">
            <a:spLocks noGrp="1"/>
          </p:cNvSpPr>
          <p:nvPr>
            <p:ph type="body" idx="2"/>
          </p:nvPr>
        </p:nvSpPr>
        <p:spPr>
          <a:xfrm>
            <a:off x="6443200" y="1536633"/>
            <a:ext cx="5333200" cy="4555200"/>
          </a:xfrm>
          <a:prstGeom prst="rect">
            <a:avLst/>
          </a:prstGeom>
        </p:spPr>
        <p:txBody>
          <a:bodyPr spcFirstLastPara="1" wrap="square" lIns="68575" tIns="34275" rIns="68575" bIns="34275" anchor="t" anchorCtr="0">
            <a:noAutofit/>
          </a:bodyPr>
          <a:lstStyle>
            <a:lvl1pPr marL="609585" lvl="0" indent="-423323" rtl="0">
              <a:spcBef>
                <a:spcPts val="667"/>
              </a:spcBef>
              <a:spcAft>
                <a:spcPts val="0"/>
              </a:spcAft>
              <a:buSzPts val="1400"/>
              <a:buChar char="•"/>
              <a:defRPr sz="1867"/>
            </a:lvl1pPr>
            <a:lvl2pPr marL="1219170" lvl="1" indent="-406390" rtl="0">
              <a:spcBef>
                <a:spcPts val="533"/>
              </a:spcBef>
              <a:spcAft>
                <a:spcPts val="0"/>
              </a:spcAft>
              <a:buSzPts val="1200"/>
              <a:buChar char="–"/>
              <a:defRPr sz="1600"/>
            </a:lvl2pPr>
            <a:lvl3pPr marL="1828754" lvl="2" indent="-406390" rtl="0">
              <a:spcBef>
                <a:spcPts val="533"/>
              </a:spcBef>
              <a:spcAft>
                <a:spcPts val="0"/>
              </a:spcAft>
              <a:buSzPts val="1200"/>
              <a:buChar char="•"/>
              <a:defRPr sz="1600"/>
            </a:lvl3pPr>
            <a:lvl4pPr marL="2438339" lvl="3" indent="-406390" rtl="0">
              <a:spcBef>
                <a:spcPts val="400"/>
              </a:spcBef>
              <a:spcAft>
                <a:spcPts val="0"/>
              </a:spcAft>
              <a:buSzPts val="1200"/>
              <a:buChar char="–"/>
              <a:defRPr sz="1600"/>
            </a:lvl4pPr>
            <a:lvl5pPr marL="3047924" lvl="4" indent="-406390" rtl="0">
              <a:spcBef>
                <a:spcPts val="400"/>
              </a:spcBef>
              <a:spcAft>
                <a:spcPts val="0"/>
              </a:spcAft>
              <a:buSzPts val="1200"/>
              <a:buChar char="»"/>
              <a:defRPr sz="1600"/>
            </a:lvl5pPr>
            <a:lvl6pPr marL="3657509" lvl="5" indent="-406390" rtl="0">
              <a:spcBef>
                <a:spcPts val="400"/>
              </a:spcBef>
              <a:spcAft>
                <a:spcPts val="0"/>
              </a:spcAft>
              <a:buSzPts val="1200"/>
              <a:buChar char="•"/>
              <a:defRPr sz="1600"/>
            </a:lvl6pPr>
            <a:lvl7pPr marL="4267093" lvl="6" indent="-406390" rtl="0">
              <a:spcBef>
                <a:spcPts val="400"/>
              </a:spcBef>
              <a:spcAft>
                <a:spcPts val="0"/>
              </a:spcAft>
              <a:buSzPts val="1200"/>
              <a:buChar char="•"/>
              <a:defRPr sz="1600"/>
            </a:lvl7pPr>
            <a:lvl8pPr marL="4876678" lvl="7" indent="-406390" rtl="0">
              <a:spcBef>
                <a:spcPts val="400"/>
              </a:spcBef>
              <a:spcAft>
                <a:spcPts val="0"/>
              </a:spcAft>
              <a:buSzPts val="1200"/>
              <a:buChar char="•"/>
              <a:defRPr sz="1600"/>
            </a:lvl8pPr>
            <a:lvl9pPr marL="5486263" lvl="8" indent="-406390" rtl="0">
              <a:spcBef>
                <a:spcPts val="400"/>
              </a:spcBef>
              <a:spcAft>
                <a:spcPts val="0"/>
              </a:spcAft>
              <a:buSzPts val="1200"/>
              <a:buChar char="•"/>
              <a:defRPr sz="1600"/>
            </a:lvl9pPr>
          </a:lstStyle>
          <a:p>
            <a:endParaRPr/>
          </a:p>
        </p:txBody>
      </p:sp>
      <p:sp>
        <p:nvSpPr>
          <p:cNvPr id="18" name="Google Shape;18;p3"/>
          <p:cNvSpPr txBox="1">
            <a:spLocks noGrp="1"/>
          </p:cNvSpPr>
          <p:nvPr>
            <p:ph type="sldNum" idx="12"/>
          </p:nvPr>
        </p:nvSpPr>
        <p:spPr>
          <a:xfrm>
            <a:off x="11296611" y="6217623"/>
            <a:ext cx="731600" cy="524800"/>
          </a:xfrm>
          <a:prstGeom prst="rect">
            <a:avLst/>
          </a:prstGeom>
        </p:spPr>
        <p:txBody>
          <a:bodyPr spcFirstLastPara="1" wrap="square" lIns="68575" tIns="34275" rIns="68575" bIns="3427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894982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43259E9-87FC-482C-9001-1CC41D83A16B}" type="datetimeFigureOut">
              <a:rPr lang="en-US" smtClean="0"/>
              <a:t>12/24/2021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9D4833-7F21-4FAC-B550-3477125D4C9F}" type="slidenum">
              <a:rPr lang="en-US" smtClean="0"/>
              <a:t>‹#›</a:t>
            </a:fld>
            <a:endParaRPr lang="en-US"/>
          </a:p>
        </p:txBody>
      </p:sp>
      <p:pic>
        <p:nvPicPr>
          <p:cNvPr id="3" name="Picture 2">
            <a:extLst>
              <a:ext uri="{FF2B5EF4-FFF2-40B4-BE49-F238E27FC236}">
                <a16:creationId xmlns:a16="http://schemas.microsoft.com/office/drawing/2014/main" id="{674A4D30-4ADF-5D41-BCD5-28A2554B1EC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67" y="0"/>
            <a:ext cx="12187066" cy="6858000"/>
          </a:xfrm>
          <a:prstGeom prst="rect">
            <a:avLst/>
          </a:prstGeom>
        </p:spPr>
      </p:pic>
    </p:spTree>
    <p:extLst>
      <p:ext uri="{BB962C8B-B14F-4D97-AF65-F5344CB8AC3E}">
        <p14:creationId xmlns:p14="http://schemas.microsoft.com/office/powerpoint/2010/main" val="20897339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43259E9-87FC-482C-9001-1CC41D83A16B}" type="datetimeFigureOut">
              <a:rPr lang="en-US" smtClean="0"/>
              <a:t>12/24/2021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9D4833-7F21-4FAC-B550-3477125D4C9F}" type="slidenum">
              <a:rPr lang="en-US" smtClean="0"/>
              <a:t>‹#›</a:t>
            </a:fld>
            <a:endParaRPr lang="en-US"/>
          </a:p>
        </p:txBody>
      </p:sp>
    </p:spTree>
    <p:extLst>
      <p:ext uri="{BB962C8B-B14F-4D97-AF65-F5344CB8AC3E}">
        <p14:creationId xmlns:p14="http://schemas.microsoft.com/office/powerpoint/2010/main" val="39841351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43259E9-87FC-482C-9001-1CC41D83A16B}" type="datetimeFigureOut">
              <a:rPr lang="en-US" smtClean="0"/>
              <a:t>12/24/2021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9D4833-7F21-4FAC-B550-3477125D4C9F}" type="slidenum">
              <a:rPr lang="en-US" smtClean="0"/>
              <a:t>‹#›</a:t>
            </a:fld>
            <a:endParaRPr lang="en-US"/>
          </a:p>
        </p:txBody>
      </p:sp>
    </p:spTree>
    <p:extLst>
      <p:ext uri="{BB962C8B-B14F-4D97-AF65-F5344CB8AC3E}">
        <p14:creationId xmlns:p14="http://schemas.microsoft.com/office/powerpoint/2010/main" val="40912956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43259E9-87FC-482C-9001-1CC41D83A16B}" type="datetimeFigureOut">
              <a:rPr lang="en-US" smtClean="0"/>
              <a:t>12/24/2021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9D4833-7F21-4FAC-B550-3477125D4C9F}" type="slidenum">
              <a:rPr lang="en-US" smtClean="0"/>
              <a:t>‹#›</a:t>
            </a:fld>
            <a:endParaRPr lang="en-US"/>
          </a:p>
        </p:txBody>
      </p:sp>
    </p:spTree>
    <p:extLst>
      <p:ext uri="{BB962C8B-B14F-4D97-AF65-F5344CB8AC3E}">
        <p14:creationId xmlns:p14="http://schemas.microsoft.com/office/powerpoint/2010/main" val="1671375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43259E9-87FC-482C-9001-1CC41D83A16B}" type="datetimeFigureOut">
              <a:rPr lang="en-US" smtClean="0"/>
              <a:t>12/24/2021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9D4833-7F21-4FAC-B550-3477125D4C9F}" type="slidenum">
              <a:rPr lang="en-US" smtClean="0"/>
              <a:t>‹#›</a:t>
            </a:fld>
            <a:endParaRPr lang="en-US"/>
          </a:p>
        </p:txBody>
      </p:sp>
    </p:spTree>
    <p:extLst>
      <p:ext uri="{BB962C8B-B14F-4D97-AF65-F5344CB8AC3E}">
        <p14:creationId xmlns:p14="http://schemas.microsoft.com/office/powerpoint/2010/main" val="1634569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3259E9-87FC-482C-9001-1CC41D83A16B}" type="datetimeFigureOut">
              <a:rPr lang="en-US" smtClean="0"/>
              <a:t>12/24/2021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9D4833-7F21-4FAC-B550-3477125D4C9F}" type="slidenum">
              <a:rPr lang="en-US" smtClean="0"/>
              <a:t>‹#›</a:t>
            </a:fld>
            <a:endParaRPr lang="en-US"/>
          </a:p>
        </p:txBody>
      </p:sp>
    </p:spTree>
    <p:extLst>
      <p:ext uri="{BB962C8B-B14F-4D97-AF65-F5344CB8AC3E}">
        <p14:creationId xmlns:p14="http://schemas.microsoft.com/office/powerpoint/2010/main" val="23079412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43259E9-87FC-482C-9001-1CC41D83A16B}" type="datetimeFigureOut">
              <a:rPr lang="en-US" smtClean="0"/>
              <a:t>12/24/2021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9D4833-7F21-4FAC-B550-3477125D4C9F}" type="slidenum">
              <a:rPr lang="en-US" smtClean="0"/>
              <a:t>‹#›</a:t>
            </a:fld>
            <a:endParaRPr lang="en-US"/>
          </a:p>
        </p:txBody>
      </p:sp>
    </p:spTree>
    <p:extLst>
      <p:ext uri="{BB962C8B-B14F-4D97-AF65-F5344CB8AC3E}">
        <p14:creationId xmlns:p14="http://schemas.microsoft.com/office/powerpoint/2010/main" val="35063254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43259E9-87FC-482C-9001-1CC41D83A16B}" type="datetimeFigureOut">
              <a:rPr lang="en-US" smtClean="0"/>
              <a:t>12/24/2021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9D4833-7F21-4FAC-B550-3477125D4C9F}" type="slidenum">
              <a:rPr lang="en-US" smtClean="0"/>
              <a:t>‹#›</a:t>
            </a:fld>
            <a:endParaRPr lang="en-US"/>
          </a:p>
        </p:txBody>
      </p:sp>
    </p:spTree>
    <p:extLst>
      <p:ext uri="{BB962C8B-B14F-4D97-AF65-F5344CB8AC3E}">
        <p14:creationId xmlns:p14="http://schemas.microsoft.com/office/powerpoint/2010/main" val="300341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3259E9-87FC-482C-9001-1CC41D83A16B}" type="datetimeFigureOut">
              <a:rPr lang="en-US" smtClean="0"/>
              <a:t>12/24/2021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9D4833-7F21-4FAC-B550-3477125D4C9F}" type="slidenum">
              <a:rPr lang="en-US" smtClean="0"/>
              <a:t>‹#›</a:t>
            </a:fld>
            <a:endParaRPr lang="en-US"/>
          </a:p>
        </p:txBody>
      </p:sp>
      <p:pic>
        <p:nvPicPr>
          <p:cNvPr id="9" name="Picture 8">
            <a:extLst>
              <a:ext uri="{FF2B5EF4-FFF2-40B4-BE49-F238E27FC236}">
                <a16:creationId xmlns:a16="http://schemas.microsoft.com/office/drawing/2014/main" id="{FF696784-B928-D14D-B6EE-C5C2D7FEE6DB}"/>
              </a:ext>
            </a:extLst>
          </p:cNvPr>
          <p:cNvPicPr>
            <a:picLocks noChangeAspect="1"/>
          </p:cNvPicPr>
          <p:nvPr userDrawn="1"/>
        </p:nvPicPr>
        <p:blipFill>
          <a:blip r:embed="rId14" cstate="email">
            <a:extLst>
              <a:ext uri="{28A0092B-C50C-407E-A947-70E740481C1C}">
                <a14:useLocalDpi xmlns:a14="http://schemas.microsoft.com/office/drawing/2010/main"/>
              </a:ext>
            </a:extLst>
          </a:blip>
          <a:stretch>
            <a:fillRect/>
          </a:stretch>
        </p:blipFill>
        <p:spPr>
          <a:xfrm>
            <a:off x="2467" y="0"/>
            <a:ext cx="12187066" cy="6858000"/>
          </a:xfrm>
          <a:prstGeom prst="rect">
            <a:avLst/>
          </a:prstGeom>
        </p:spPr>
      </p:pic>
    </p:spTree>
    <p:extLst>
      <p:ext uri="{BB962C8B-B14F-4D97-AF65-F5344CB8AC3E}">
        <p14:creationId xmlns:p14="http://schemas.microsoft.com/office/powerpoint/2010/main" val="19214885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hyperlink" Target="https://www.datatechnotes.com/2020/07/classification-example-with-ridge-classifier-in-python.html" TargetMode="Externa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uilding that has a sign on the side of a road&#10;&#10;Description automatically generated">
            <a:extLst>
              <a:ext uri="{FF2B5EF4-FFF2-40B4-BE49-F238E27FC236}">
                <a16:creationId xmlns:a16="http://schemas.microsoft.com/office/drawing/2014/main" id="{A55EC965-FE25-AD40-A8BC-8CB2F4F46D2F}"/>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1874107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A8BA1-37D6-4F97-A0C9-F91B0AC0F784}"/>
              </a:ext>
            </a:extLst>
          </p:cNvPr>
          <p:cNvSpPr>
            <a:spLocks noGrp="1"/>
          </p:cNvSpPr>
          <p:nvPr>
            <p:ph type="title"/>
          </p:nvPr>
        </p:nvSpPr>
        <p:spPr>
          <a:xfrm>
            <a:off x="1053775" y="2711857"/>
            <a:ext cx="2997525" cy="1429554"/>
          </a:xfrm>
        </p:spPr>
        <p:txBody>
          <a:bodyPr/>
          <a:lstStyle/>
          <a:p>
            <a:pPr algn="ctr"/>
            <a:r>
              <a:rPr lang="en-IN" sz="4400" b="1" u="sng" dirty="0">
                <a:latin typeface="AvantGarde LT Medium Caps" panose="02000603030000020004" pitchFamily="2" charset="0"/>
                <a:cs typeface="Times New Roman" panose="02020603050405020304" pitchFamily="18" charset="0"/>
              </a:rPr>
              <a:t>Activity Diagram</a:t>
            </a:r>
            <a:endParaRPr lang="en-IN" sz="4400" b="1" u="sng" dirty="0">
              <a:latin typeface="AvantGarde LT Medium Caps" panose="02000603030000020004" pitchFamily="2" charset="0"/>
            </a:endParaRPr>
          </a:p>
        </p:txBody>
      </p:sp>
      <p:sp>
        <p:nvSpPr>
          <p:cNvPr id="5" name="Slide Number Placeholder 4">
            <a:extLst>
              <a:ext uri="{FF2B5EF4-FFF2-40B4-BE49-F238E27FC236}">
                <a16:creationId xmlns:a16="http://schemas.microsoft.com/office/drawing/2014/main" id="{9F86A016-6413-4979-ACD8-91410942E434}"/>
              </a:ext>
            </a:extLst>
          </p:cNvPr>
          <p:cNvSpPr>
            <a:spLocks noGrp="1"/>
          </p:cNvSpPr>
          <p:nvPr>
            <p:ph type="sldNum" idx="12"/>
          </p:nvPr>
        </p:nvSpPr>
        <p:spPr/>
        <p:txBody>
          <a:bodyPr/>
          <a:lstStyle/>
          <a:p>
            <a:fld id="{00000000-1234-1234-1234-123412341234}" type="slidenum">
              <a:rPr lang="en" smtClean="0"/>
              <a:pPr/>
              <a:t>10</a:t>
            </a:fld>
            <a:endParaRPr lang="en"/>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48734" y="264227"/>
            <a:ext cx="4965166" cy="6324815"/>
          </a:xfrm>
          <a:prstGeom prst="rect">
            <a:avLst/>
          </a:prstGeom>
          <a:ln w="19050">
            <a:solidFill>
              <a:schemeClr val="tx1"/>
            </a:solidFill>
          </a:ln>
        </p:spPr>
      </p:pic>
    </p:spTree>
    <p:extLst>
      <p:ext uri="{BB962C8B-B14F-4D97-AF65-F5344CB8AC3E}">
        <p14:creationId xmlns:p14="http://schemas.microsoft.com/office/powerpoint/2010/main" val="2549122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A8BA1-37D6-4F97-A0C9-F91B0AC0F784}"/>
              </a:ext>
            </a:extLst>
          </p:cNvPr>
          <p:cNvSpPr>
            <a:spLocks noGrp="1"/>
          </p:cNvSpPr>
          <p:nvPr>
            <p:ph type="title"/>
          </p:nvPr>
        </p:nvSpPr>
        <p:spPr>
          <a:xfrm>
            <a:off x="415600" y="927279"/>
            <a:ext cx="11360800" cy="777953"/>
          </a:xfrm>
        </p:spPr>
        <p:txBody>
          <a:bodyPr/>
          <a:lstStyle/>
          <a:p>
            <a:pPr algn="ctr"/>
            <a:r>
              <a:rPr lang="en-IN" sz="4400" b="1" u="sng" dirty="0">
                <a:latin typeface="AvantGarde LT Medium Caps" panose="02000603030000020004" pitchFamily="2" charset="0"/>
              </a:rPr>
              <a:t>Design &amp; Architecture</a:t>
            </a:r>
          </a:p>
        </p:txBody>
      </p:sp>
      <p:sp>
        <p:nvSpPr>
          <p:cNvPr id="3" name="Text Placeholder 2">
            <a:extLst>
              <a:ext uri="{FF2B5EF4-FFF2-40B4-BE49-F238E27FC236}">
                <a16:creationId xmlns:a16="http://schemas.microsoft.com/office/drawing/2014/main" id="{A16DEDA4-C24C-4F61-9370-E1F5F4764498}"/>
              </a:ext>
            </a:extLst>
          </p:cNvPr>
          <p:cNvSpPr>
            <a:spLocks noGrp="1"/>
          </p:cNvSpPr>
          <p:nvPr>
            <p:ph type="body" idx="1"/>
          </p:nvPr>
        </p:nvSpPr>
        <p:spPr>
          <a:xfrm>
            <a:off x="415599" y="1866900"/>
            <a:ext cx="11360799" cy="4350722"/>
          </a:xfrm>
        </p:spPr>
        <p:txBody>
          <a:bodyPr/>
          <a:lstStyle/>
          <a:p>
            <a:pPr marL="186262" indent="0" algn="just">
              <a:lnSpc>
                <a:spcPct val="107000"/>
              </a:lnSpc>
              <a:spcAft>
                <a:spcPts val="600"/>
              </a:spcAft>
              <a:buNone/>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The project is comprised of multiple components which have been integrated into one to work effectively. The components are as follows: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6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A </a:t>
            </a:r>
            <a:r>
              <a:rPr lang="en-GB" sz="1800" dirty="0" err="1">
                <a:effectLst/>
                <a:latin typeface="Times New Roman" panose="02020603050405020304" pitchFamily="18" charset="0"/>
                <a:ea typeface="Calibri" panose="020F0502020204030204" pitchFamily="34" charset="0"/>
                <a:cs typeface="Times New Roman" panose="02020603050405020304" pitchFamily="18" charset="0"/>
              </a:rPr>
              <a:t>webscraper</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was designed to created to obtain a dataset of images and separate it into five folders as per the requirement of the project.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6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A piece of code is used to train a model to perform yoga pose detection. It includes loading the </a:t>
            </a:r>
            <a:r>
              <a:rPr lang="en-GB" sz="1800" dirty="0" err="1">
                <a:effectLst/>
                <a:latin typeface="Times New Roman" panose="02020603050405020304" pitchFamily="18" charset="0"/>
                <a:ea typeface="Calibri" panose="020F0502020204030204" pitchFamily="34" charset="0"/>
                <a:cs typeface="Times New Roman" panose="02020603050405020304" pitchFamily="18" charset="0"/>
              </a:rPr>
              <a:t>mediapipe</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model to obtain landmarks on the images, taking training dataset as input, data </a:t>
            </a:r>
            <a:r>
              <a:rPr lang="en-GB" sz="1800" dirty="0" err="1">
                <a:effectLst/>
                <a:latin typeface="Times New Roman" panose="02020603050405020304" pitchFamily="18" charset="0"/>
                <a:ea typeface="Calibri" panose="020F0502020204030204" pitchFamily="34" charset="0"/>
                <a:cs typeface="Times New Roman" panose="02020603050405020304" pitchFamily="18" charset="0"/>
              </a:rPr>
              <a:t>preprocessing</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dividing the dataset, creating the model using multiple algorithms and testing the model using certain metrics. This is done with the help of </a:t>
            </a:r>
            <a:r>
              <a:rPr lang="en-GB" sz="1800" dirty="0" err="1">
                <a:effectLst/>
                <a:latin typeface="Times New Roman" panose="02020603050405020304" pitchFamily="18" charset="0"/>
                <a:ea typeface="Calibri" panose="020F0502020204030204" pitchFamily="34" charset="0"/>
                <a:cs typeface="Times New Roman" panose="02020603050405020304" pitchFamily="18" charset="0"/>
              </a:rPr>
              <a:t>sklearn</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matplotlib and </a:t>
            </a:r>
            <a:r>
              <a:rPr lang="en-GB" sz="1800" dirty="0" err="1">
                <a:effectLst/>
                <a:latin typeface="Times New Roman" panose="02020603050405020304" pitchFamily="18" charset="0"/>
                <a:ea typeface="Calibri" panose="020F0502020204030204" pitchFamily="34" charset="0"/>
                <a:cs typeface="Times New Roman" panose="02020603050405020304" pitchFamily="18" charset="0"/>
              </a:rPr>
              <a:t>opencv</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a:t>
            </a:r>
          </a:p>
          <a:p>
            <a:pPr marL="342900" indent="-342900" algn="just">
              <a:lnSpc>
                <a:spcPct val="107000"/>
              </a:lnSpc>
              <a:spcAft>
                <a:spcPts val="6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Now that we’ve trained the model, we need to use the model to perform predictions. This part is done using python in app.py, which includes different functions to take image as input via upload or run a live feed using webcam. The images are handled using </a:t>
            </a:r>
            <a:r>
              <a:rPr lang="en-GB" sz="1800" dirty="0" err="1">
                <a:effectLst/>
                <a:latin typeface="Times New Roman" panose="02020603050405020304" pitchFamily="18" charset="0"/>
                <a:ea typeface="Calibri" panose="020F0502020204030204" pitchFamily="34" charset="0"/>
                <a:cs typeface="Times New Roman" panose="02020603050405020304" pitchFamily="18" charset="0"/>
              </a:rPr>
              <a:t>opencv</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Flask is used to work with the frontend, which is then integrated with HTML pages, styled using CSS and </a:t>
            </a:r>
            <a:r>
              <a:rPr lang="en-GB" sz="1800" dirty="0" err="1">
                <a:effectLst/>
                <a:latin typeface="Times New Roman" panose="02020603050405020304" pitchFamily="18" charset="0"/>
                <a:ea typeface="Calibri" panose="020F0502020204030204" pitchFamily="34" charset="0"/>
                <a:cs typeface="Times New Roman" panose="02020603050405020304" pitchFamily="18" charset="0"/>
              </a:rPr>
              <a:t>Javascript</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Different components of functions have different endpoints which render a certain component according to functionality needed.</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600"/>
              </a:spcAft>
              <a:buFont typeface="Symbol" panose="05050102010706020507" pitchFamily="18" charset="2"/>
              <a:buChar char=""/>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186262" indent="0" algn="just">
              <a:buNone/>
            </a:pPr>
            <a:endParaRPr lang="en-IN" sz="200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9F86A016-6413-4979-ACD8-91410942E434}"/>
              </a:ext>
            </a:extLst>
          </p:cNvPr>
          <p:cNvSpPr>
            <a:spLocks noGrp="1"/>
          </p:cNvSpPr>
          <p:nvPr>
            <p:ph type="sldNum" idx="12"/>
          </p:nvPr>
        </p:nvSpPr>
        <p:spPr/>
        <p:txBody>
          <a:bodyPr/>
          <a:lstStyle/>
          <a:p>
            <a:fld id="{00000000-1234-1234-1234-123412341234}" type="slidenum">
              <a:rPr lang="en" smtClean="0"/>
              <a:pPr/>
              <a:t>11</a:t>
            </a:fld>
            <a:endParaRPr lang="en"/>
          </a:p>
        </p:txBody>
      </p:sp>
    </p:spTree>
    <p:extLst>
      <p:ext uri="{BB962C8B-B14F-4D97-AF65-F5344CB8AC3E}">
        <p14:creationId xmlns:p14="http://schemas.microsoft.com/office/powerpoint/2010/main" val="15345938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A8BA1-37D6-4F97-A0C9-F91B0AC0F784}"/>
              </a:ext>
            </a:extLst>
          </p:cNvPr>
          <p:cNvSpPr>
            <a:spLocks noGrp="1"/>
          </p:cNvSpPr>
          <p:nvPr>
            <p:ph type="title"/>
          </p:nvPr>
        </p:nvSpPr>
        <p:spPr>
          <a:xfrm>
            <a:off x="415600" y="927279"/>
            <a:ext cx="11360800" cy="777953"/>
          </a:xfrm>
        </p:spPr>
        <p:txBody>
          <a:bodyPr/>
          <a:lstStyle/>
          <a:p>
            <a:pPr algn="ctr"/>
            <a:r>
              <a:rPr lang="en-IN" sz="4400" b="1" u="sng" dirty="0">
                <a:latin typeface="AvantGarde LT Medium Caps" panose="02000603030000020004" pitchFamily="2" charset="0"/>
              </a:rPr>
              <a:t>Design &amp; Architecture</a:t>
            </a:r>
          </a:p>
        </p:txBody>
      </p:sp>
      <p:sp>
        <p:nvSpPr>
          <p:cNvPr id="3" name="Text Placeholder 2">
            <a:extLst>
              <a:ext uri="{FF2B5EF4-FFF2-40B4-BE49-F238E27FC236}">
                <a16:creationId xmlns:a16="http://schemas.microsoft.com/office/drawing/2014/main" id="{A16DEDA4-C24C-4F61-9370-E1F5F4764498}"/>
              </a:ext>
            </a:extLst>
          </p:cNvPr>
          <p:cNvSpPr>
            <a:spLocks noGrp="1"/>
          </p:cNvSpPr>
          <p:nvPr>
            <p:ph type="body" idx="1"/>
          </p:nvPr>
        </p:nvSpPr>
        <p:spPr>
          <a:xfrm>
            <a:off x="415600" y="2181225"/>
            <a:ext cx="11360799" cy="2971800"/>
          </a:xfrm>
        </p:spPr>
        <p:txBody>
          <a:bodyPr/>
          <a:lstStyle/>
          <a:p>
            <a:pPr marL="342900" lvl="0" indent="-342900" algn="just">
              <a:lnSpc>
                <a:spcPct val="107000"/>
              </a:lnSpc>
              <a:spcAft>
                <a:spcPts val="6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The HTML component includes three files namely base.html, index.html and webcam.html. base.html contains a basic template for the frontend which is inherited by index.html and webcam.html. Index.html is rendered upon starting the server and opening the page for the project in a web browser. Webcam.html is rendered if webcam function is called from app.py.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6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CSS is used to beautify the webpage by adding design elements and a beautiful background.</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6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The image request and response are handled using </a:t>
            </a:r>
            <a:r>
              <a:rPr lang="en-GB" sz="1800" dirty="0" err="1">
                <a:effectLst/>
                <a:latin typeface="Times New Roman" panose="02020603050405020304" pitchFamily="18" charset="0"/>
                <a:ea typeface="Calibri" panose="020F0502020204030204" pitchFamily="34" charset="0"/>
                <a:cs typeface="Times New Roman" panose="02020603050405020304" pitchFamily="18" charset="0"/>
              </a:rPr>
              <a:t>javascript</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600"/>
              </a:spcAft>
              <a:buFont typeface="Symbol" panose="05050102010706020507" pitchFamily="18" charset="2"/>
              <a:buChar char=""/>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186262" indent="0" algn="just">
              <a:buNone/>
            </a:pPr>
            <a:endParaRPr lang="en-IN" sz="200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9F86A016-6413-4979-ACD8-91410942E434}"/>
              </a:ext>
            </a:extLst>
          </p:cNvPr>
          <p:cNvSpPr>
            <a:spLocks noGrp="1"/>
          </p:cNvSpPr>
          <p:nvPr>
            <p:ph type="sldNum" idx="12"/>
          </p:nvPr>
        </p:nvSpPr>
        <p:spPr/>
        <p:txBody>
          <a:bodyPr/>
          <a:lstStyle/>
          <a:p>
            <a:fld id="{00000000-1234-1234-1234-123412341234}" type="slidenum">
              <a:rPr lang="en" smtClean="0"/>
              <a:pPr/>
              <a:t>12</a:t>
            </a:fld>
            <a:endParaRPr lang="en"/>
          </a:p>
        </p:txBody>
      </p:sp>
    </p:spTree>
    <p:extLst>
      <p:ext uri="{BB962C8B-B14F-4D97-AF65-F5344CB8AC3E}">
        <p14:creationId xmlns:p14="http://schemas.microsoft.com/office/powerpoint/2010/main" val="25248815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A8BA1-37D6-4F97-A0C9-F91B0AC0F784}"/>
              </a:ext>
            </a:extLst>
          </p:cNvPr>
          <p:cNvSpPr>
            <a:spLocks noGrp="1"/>
          </p:cNvSpPr>
          <p:nvPr>
            <p:ph type="title"/>
          </p:nvPr>
        </p:nvSpPr>
        <p:spPr>
          <a:xfrm>
            <a:off x="415599" y="115577"/>
            <a:ext cx="11360800" cy="777953"/>
          </a:xfrm>
        </p:spPr>
        <p:txBody>
          <a:bodyPr/>
          <a:lstStyle/>
          <a:p>
            <a:pPr algn="ctr"/>
            <a:r>
              <a:rPr lang="en-IN" b="1" u="sng" dirty="0">
                <a:latin typeface="AvantGarde LT Medium Caps" panose="02000603030000020004" pitchFamily="2" charset="0"/>
              </a:rPr>
              <a:t>UI</a:t>
            </a:r>
            <a:endParaRPr lang="en-IN" sz="4400" b="1" u="sng" dirty="0">
              <a:latin typeface="AvantGarde LT Medium Caps" panose="02000603030000020004" pitchFamily="2" charset="0"/>
            </a:endParaRPr>
          </a:p>
        </p:txBody>
      </p:sp>
      <p:sp>
        <p:nvSpPr>
          <p:cNvPr id="5" name="Slide Number Placeholder 4">
            <a:extLst>
              <a:ext uri="{FF2B5EF4-FFF2-40B4-BE49-F238E27FC236}">
                <a16:creationId xmlns:a16="http://schemas.microsoft.com/office/drawing/2014/main" id="{9F86A016-6413-4979-ACD8-91410942E434}"/>
              </a:ext>
            </a:extLst>
          </p:cNvPr>
          <p:cNvSpPr>
            <a:spLocks noGrp="1"/>
          </p:cNvSpPr>
          <p:nvPr>
            <p:ph type="sldNum" idx="12"/>
          </p:nvPr>
        </p:nvSpPr>
        <p:spPr/>
        <p:txBody>
          <a:bodyPr/>
          <a:lstStyle/>
          <a:p>
            <a:fld id="{00000000-1234-1234-1234-123412341234}" type="slidenum">
              <a:rPr lang="en" smtClean="0"/>
              <a:pPr/>
              <a:t>13</a:t>
            </a:fld>
            <a:endParaRPr lang="en"/>
          </a:p>
        </p:txBody>
      </p:sp>
      <p:pic>
        <p:nvPicPr>
          <p:cNvPr id="9" name="Picture 8" descr="A screenshot of a video game&#10;&#10;Description automatically generated">
            <a:extLst>
              <a:ext uri="{FF2B5EF4-FFF2-40B4-BE49-F238E27FC236}">
                <a16:creationId xmlns:a16="http://schemas.microsoft.com/office/drawing/2014/main" id="{3DDAE4D3-722D-476C-A49F-813429A226FC}"/>
              </a:ext>
            </a:extLst>
          </p:cNvPr>
          <p:cNvPicPr>
            <a:picLocks noChangeAspect="1"/>
          </p:cNvPicPr>
          <p:nvPr/>
        </p:nvPicPr>
        <p:blipFill>
          <a:blip r:embed="rId2"/>
          <a:stretch>
            <a:fillRect/>
          </a:stretch>
        </p:blipFill>
        <p:spPr>
          <a:xfrm>
            <a:off x="542923" y="893530"/>
            <a:ext cx="11233476" cy="5698878"/>
          </a:xfrm>
          <a:prstGeom prst="rect">
            <a:avLst/>
          </a:prstGeom>
        </p:spPr>
      </p:pic>
    </p:spTree>
    <p:extLst>
      <p:ext uri="{BB962C8B-B14F-4D97-AF65-F5344CB8AC3E}">
        <p14:creationId xmlns:p14="http://schemas.microsoft.com/office/powerpoint/2010/main" val="880082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A8BA1-37D6-4F97-A0C9-F91B0AC0F784}"/>
              </a:ext>
            </a:extLst>
          </p:cNvPr>
          <p:cNvSpPr>
            <a:spLocks noGrp="1"/>
          </p:cNvSpPr>
          <p:nvPr>
            <p:ph type="title"/>
          </p:nvPr>
        </p:nvSpPr>
        <p:spPr>
          <a:xfrm>
            <a:off x="415599" y="115577"/>
            <a:ext cx="11360800" cy="777953"/>
          </a:xfrm>
        </p:spPr>
        <p:txBody>
          <a:bodyPr/>
          <a:lstStyle/>
          <a:p>
            <a:pPr algn="ctr"/>
            <a:r>
              <a:rPr lang="en-IN" sz="4400" b="1" u="sng" dirty="0">
                <a:latin typeface="AvantGarde LT Medium Caps" panose="02000603030000020004" pitchFamily="2" charset="0"/>
              </a:rPr>
              <a:t>Live Test using video</a:t>
            </a:r>
          </a:p>
        </p:txBody>
      </p:sp>
      <p:sp>
        <p:nvSpPr>
          <p:cNvPr id="5" name="Slide Number Placeholder 4">
            <a:extLst>
              <a:ext uri="{FF2B5EF4-FFF2-40B4-BE49-F238E27FC236}">
                <a16:creationId xmlns:a16="http://schemas.microsoft.com/office/drawing/2014/main" id="{9F86A016-6413-4979-ACD8-91410942E434}"/>
              </a:ext>
            </a:extLst>
          </p:cNvPr>
          <p:cNvSpPr>
            <a:spLocks noGrp="1"/>
          </p:cNvSpPr>
          <p:nvPr>
            <p:ph type="sldNum" idx="12"/>
          </p:nvPr>
        </p:nvSpPr>
        <p:spPr/>
        <p:txBody>
          <a:bodyPr/>
          <a:lstStyle/>
          <a:p>
            <a:fld id="{00000000-1234-1234-1234-123412341234}" type="slidenum">
              <a:rPr lang="en" smtClean="0"/>
              <a:pPr/>
              <a:t>14</a:t>
            </a:fld>
            <a:endParaRPr lang="en"/>
          </a:p>
        </p:txBody>
      </p:sp>
      <p:pic>
        <p:nvPicPr>
          <p:cNvPr id="4" name="Picture 3">
            <a:extLst>
              <a:ext uri="{FF2B5EF4-FFF2-40B4-BE49-F238E27FC236}">
                <a16:creationId xmlns:a16="http://schemas.microsoft.com/office/drawing/2014/main" id="{6D73DCD6-6E3A-47F5-99A6-70C4224016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5893" y="962025"/>
            <a:ext cx="9620211" cy="5411369"/>
          </a:xfrm>
          <a:prstGeom prst="rect">
            <a:avLst/>
          </a:prstGeom>
        </p:spPr>
      </p:pic>
    </p:spTree>
    <p:extLst>
      <p:ext uri="{BB962C8B-B14F-4D97-AF65-F5344CB8AC3E}">
        <p14:creationId xmlns:p14="http://schemas.microsoft.com/office/powerpoint/2010/main" val="27478724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A8BA1-37D6-4F97-A0C9-F91B0AC0F784}"/>
              </a:ext>
            </a:extLst>
          </p:cNvPr>
          <p:cNvSpPr>
            <a:spLocks noGrp="1"/>
          </p:cNvSpPr>
          <p:nvPr>
            <p:ph type="title"/>
          </p:nvPr>
        </p:nvSpPr>
        <p:spPr>
          <a:xfrm>
            <a:off x="415600" y="927279"/>
            <a:ext cx="11360800" cy="777953"/>
          </a:xfrm>
        </p:spPr>
        <p:txBody>
          <a:bodyPr/>
          <a:lstStyle/>
          <a:p>
            <a:pPr algn="ctr"/>
            <a:r>
              <a:rPr lang="en-IN" sz="4400" b="1" u="sng" dirty="0">
                <a:latin typeface="AvantGarde LT Medium Caps" panose="02000603030000020004" pitchFamily="2" charset="0"/>
                <a:cs typeface="Times New Roman" panose="02020603050405020304" pitchFamily="18" charset="0"/>
              </a:rPr>
              <a:t>Future Directions</a:t>
            </a:r>
            <a:endParaRPr lang="en-IN" sz="4400" b="1" u="sng" dirty="0">
              <a:latin typeface="AvantGarde LT Medium Caps" panose="02000603030000020004" pitchFamily="2" charset="0"/>
            </a:endParaRPr>
          </a:p>
        </p:txBody>
      </p:sp>
      <p:sp>
        <p:nvSpPr>
          <p:cNvPr id="3" name="Text Placeholder 2">
            <a:extLst>
              <a:ext uri="{FF2B5EF4-FFF2-40B4-BE49-F238E27FC236}">
                <a16:creationId xmlns:a16="http://schemas.microsoft.com/office/drawing/2014/main" id="{A16DEDA4-C24C-4F61-9370-E1F5F4764498}"/>
              </a:ext>
            </a:extLst>
          </p:cNvPr>
          <p:cNvSpPr>
            <a:spLocks noGrp="1"/>
          </p:cNvSpPr>
          <p:nvPr>
            <p:ph type="body" idx="1"/>
          </p:nvPr>
        </p:nvSpPr>
        <p:spPr>
          <a:xfrm>
            <a:off x="415599" y="1866900"/>
            <a:ext cx="11360799" cy="4350722"/>
          </a:xfrm>
        </p:spPr>
        <p:txBody>
          <a:bodyPr/>
          <a:lstStyle/>
          <a:p>
            <a:pPr marL="186262" indent="0" algn="just">
              <a:buNone/>
            </a:pPr>
            <a:r>
              <a:rPr lang="en-GB" sz="2000" dirty="0">
                <a:latin typeface="Times New Roman" panose="02020603050405020304" pitchFamily="18" charset="0"/>
                <a:cs typeface="Times New Roman" panose="02020603050405020304" pitchFamily="18" charset="0"/>
              </a:rPr>
              <a:t>With the blazing speed at which computer vision is evolving, new pose estimation techniques and models will soon replace the tried and true methods of today. Using better models and techniques in the future for improvement of the model is something we’d certainly be interested in.</a:t>
            </a:r>
          </a:p>
          <a:p>
            <a:pPr marL="186262" indent="0" algn="just">
              <a:buNone/>
            </a:pPr>
            <a:endParaRPr lang="en-GB" sz="2000" dirty="0">
              <a:latin typeface="Times New Roman" panose="02020603050405020304" pitchFamily="18" charset="0"/>
              <a:cs typeface="Times New Roman" panose="02020603050405020304" pitchFamily="18" charset="0"/>
            </a:endParaRPr>
          </a:p>
          <a:p>
            <a:pPr marL="186262" indent="0" algn="just">
              <a:buNone/>
            </a:pPr>
            <a:r>
              <a:rPr lang="en-GB" sz="2000" dirty="0">
                <a:latin typeface="Times New Roman" panose="02020603050405020304" pitchFamily="18" charset="0"/>
                <a:cs typeface="Times New Roman" panose="02020603050405020304" pitchFamily="18" charset="0"/>
              </a:rPr>
              <a:t>Extending our work with a number of other popular yoga poses is also </a:t>
            </a:r>
            <a:r>
              <a:rPr lang="en-IN" sz="2000" dirty="0">
                <a:latin typeface="Times New Roman" panose="02020603050405020304" pitchFamily="18" charset="0"/>
                <a:cs typeface="Times New Roman" panose="02020603050405020304" pitchFamily="18" charset="0"/>
              </a:rPr>
              <a:t>on</a:t>
            </a:r>
            <a:r>
              <a:rPr lang="en-GB" sz="2000" dirty="0">
                <a:latin typeface="Times New Roman" panose="02020603050405020304" pitchFamily="18" charset="0"/>
                <a:cs typeface="Times New Roman" panose="02020603050405020304" pitchFamily="18" charset="0"/>
              </a:rPr>
              <a:t> the cards.</a:t>
            </a:r>
          </a:p>
          <a:p>
            <a:pPr marL="186262" indent="0" algn="just">
              <a:buNone/>
            </a:pPr>
            <a:endParaRPr lang="en-GB" sz="2000" dirty="0">
              <a:latin typeface="Times New Roman" panose="02020603050405020304" pitchFamily="18" charset="0"/>
              <a:cs typeface="Times New Roman" panose="02020603050405020304" pitchFamily="18" charset="0"/>
            </a:endParaRPr>
          </a:p>
          <a:p>
            <a:pPr marL="186262" indent="0" algn="just">
              <a:buNone/>
            </a:pPr>
            <a:r>
              <a:rPr lang="en-GB" sz="2000" dirty="0">
                <a:latin typeface="Times New Roman" panose="02020603050405020304" pitchFamily="18" charset="0"/>
                <a:cs typeface="Times New Roman" panose="02020603050405020304" pitchFamily="18" charset="0"/>
              </a:rPr>
              <a:t>Improving the model we develop with new, improved and thorough datasets could also be possible.</a:t>
            </a:r>
            <a:br>
              <a:rPr lang="en-GB" sz="2000" dirty="0">
                <a:latin typeface="Times New Roman" panose="02020603050405020304" pitchFamily="18" charset="0"/>
                <a:cs typeface="Times New Roman" panose="02020603050405020304" pitchFamily="18" charset="0"/>
              </a:rPr>
            </a:br>
            <a:br>
              <a:rPr lang="en-GB" sz="2000" dirty="0">
                <a:latin typeface="Times New Roman" panose="02020603050405020304" pitchFamily="18" charset="0"/>
                <a:cs typeface="Times New Roman" panose="02020603050405020304" pitchFamily="18" charset="0"/>
              </a:rPr>
            </a:br>
            <a:r>
              <a:rPr lang="en-GB" sz="2000" dirty="0">
                <a:latin typeface="Times New Roman" panose="02020603050405020304" pitchFamily="18" charset="0"/>
                <a:cs typeface="Times New Roman" panose="02020603050405020304" pitchFamily="18" charset="0"/>
              </a:rPr>
              <a:t>Adding a whole new design language to the project by introducing UI elements is also possible. Developing a web application or a native app will also help in the distribution of this idea.</a:t>
            </a:r>
            <a:endParaRPr lang="en-IN" sz="200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9F86A016-6413-4979-ACD8-91410942E434}"/>
              </a:ext>
            </a:extLst>
          </p:cNvPr>
          <p:cNvSpPr>
            <a:spLocks noGrp="1"/>
          </p:cNvSpPr>
          <p:nvPr>
            <p:ph type="sldNum" idx="12"/>
          </p:nvPr>
        </p:nvSpPr>
        <p:spPr/>
        <p:txBody>
          <a:bodyPr/>
          <a:lstStyle/>
          <a:p>
            <a:fld id="{00000000-1234-1234-1234-123412341234}" type="slidenum">
              <a:rPr lang="en" smtClean="0"/>
              <a:pPr/>
              <a:t>15</a:t>
            </a:fld>
            <a:endParaRPr lang="en"/>
          </a:p>
        </p:txBody>
      </p:sp>
    </p:spTree>
    <p:extLst>
      <p:ext uri="{BB962C8B-B14F-4D97-AF65-F5344CB8AC3E}">
        <p14:creationId xmlns:p14="http://schemas.microsoft.com/office/powerpoint/2010/main" val="2667495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A8BA1-37D6-4F97-A0C9-F91B0AC0F784}"/>
              </a:ext>
            </a:extLst>
          </p:cNvPr>
          <p:cNvSpPr>
            <a:spLocks noGrp="1"/>
          </p:cNvSpPr>
          <p:nvPr>
            <p:ph type="title"/>
          </p:nvPr>
        </p:nvSpPr>
        <p:spPr>
          <a:xfrm>
            <a:off x="415600" y="927279"/>
            <a:ext cx="11360800" cy="777953"/>
          </a:xfrm>
        </p:spPr>
        <p:txBody>
          <a:bodyPr/>
          <a:lstStyle/>
          <a:p>
            <a:pPr algn="ctr"/>
            <a:r>
              <a:rPr lang="en-IN" b="1" u="sng" dirty="0">
                <a:latin typeface="AvantGarde LT Medium Caps" panose="02000603030000020004" pitchFamily="2" charset="0"/>
                <a:cs typeface="Times New Roman" panose="02020603050405020304" pitchFamily="18" charset="0"/>
              </a:rPr>
              <a:t>Conclusion</a:t>
            </a:r>
            <a:endParaRPr lang="en-IN" sz="4400" b="1" u="sng" dirty="0">
              <a:latin typeface="AvantGarde LT Medium Caps" panose="02000603030000020004" pitchFamily="2" charset="0"/>
            </a:endParaRPr>
          </a:p>
        </p:txBody>
      </p:sp>
      <p:sp>
        <p:nvSpPr>
          <p:cNvPr id="3" name="Text Placeholder 2">
            <a:extLst>
              <a:ext uri="{FF2B5EF4-FFF2-40B4-BE49-F238E27FC236}">
                <a16:creationId xmlns:a16="http://schemas.microsoft.com/office/drawing/2014/main" id="{A16DEDA4-C24C-4F61-9370-E1F5F4764498}"/>
              </a:ext>
            </a:extLst>
          </p:cNvPr>
          <p:cNvSpPr>
            <a:spLocks noGrp="1"/>
          </p:cNvSpPr>
          <p:nvPr>
            <p:ph type="body" idx="1"/>
          </p:nvPr>
        </p:nvSpPr>
        <p:spPr>
          <a:xfrm>
            <a:off x="415599" y="2266682"/>
            <a:ext cx="11360799" cy="3950940"/>
          </a:xfrm>
        </p:spPr>
        <p:txBody>
          <a:bodyPr/>
          <a:lstStyle/>
          <a:p>
            <a:pPr marL="186262" indent="0" algn="just">
              <a:buNone/>
            </a:pPr>
            <a:r>
              <a:rPr lang="en-GB" sz="2000" dirty="0">
                <a:latin typeface="Times New Roman" panose="02020603050405020304" pitchFamily="18" charset="0"/>
                <a:cs typeface="Times New Roman" panose="02020603050405020304" pitchFamily="18" charset="0"/>
              </a:rPr>
              <a:t>The world has seen a tremendous rise in fitness community over the past decade. People from all walks of life are becoming much more conscious about their general health. Yoga has turned out to be a go-to choice for many but with the digital age looming on us, people find it difficult to properly learn and perform yoga with correct posture. Performing any pose with incorrect body posture can not only waste ones time &amp; efforts but it can also prove to be quite counterproductive for your body as it increases risk of several muscle injuries. This problem can be avoided by creating a system that intelligently detects your current form and helps in rectifying it, thus ensuring that an individual gets maximum benefits out of their </a:t>
            </a:r>
            <a:r>
              <a:rPr lang="en-GB" sz="2000" dirty="0" err="1">
                <a:latin typeface="Times New Roman" panose="02020603050405020304" pitchFamily="18" charset="0"/>
                <a:cs typeface="Times New Roman" panose="02020603050405020304" pitchFamily="18" charset="0"/>
              </a:rPr>
              <a:t>hardwork</a:t>
            </a:r>
            <a:r>
              <a:rPr lang="en-GB" sz="2000" dirty="0">
                <a:latin typeface="Times New Roman" panose="02020603050405020304" pitchFamily="18" charset="0"/>
                <a:cs typeface="Times New Roman" panose="02020603050405020304" pitchFamily="18" charset="0"/>
              </a:rPr>
              <a:t>. </a:t>
            </a:r>
          </a:p>
          <a:p>
            <a:pPr marL="186262" indent="0" algn="just">
              <a:buNone/>
            </a:pPr>
            <a:r>
              <a:rPr lang="en-GB" sz="2000" dirty="0">
                <a:latin typeface="Times New Roman" panose="02020603050405020304" pitchFamily="18" charset="0"/>
                <a:cs typeface="Times New Roman" panose="02020603050405020304" pitchFamily="18" charset="0"/>
              </a:rPr>
              <a:t>In our project we use </a:t>
            </a:r>
            <a:r>
              <a:rPr lang="en-GB" sz="2000" dirty="0" err="1">
                <a:latin typeface="Times New Roman" panose="02020603050405020304" pitchFamily="18" charset="0"/>
                <a:cs typeface="Times New Roman" panose="02020603050405020304" pitchFamily="18" charset="0"/>
              </a:rPr>
              <a:t>MediaPipe</a:t>
            </a:r>
            <a:r>
              <a:rPr lang="en-GB" sz="2000" dirty="0">
                <a:latin typeface="Times New Roman" panose="02020603050405020304" pitchFamily="18" charset="0"/>
                <a:cs typeface="Times New Roman" panose="02020603050405020304" pitchFamily="18" charset="0"/>
              </a:rPr>
              <a:t> to determine the accuracy of a yoga pose. </a:t>
            </a:r>
            <a:r>
              <a:rPr lang="en-GB" sz="2000" dirty="0" err="1">
                <a:latin typeface="Times New Roman" panose="02020603050405020304" pitchFamily="18" charset="0"/>
                <a:cs typeface="Times New Roman" panose="02020603050405020304" pitchFamily="18" charset="0"/>
              </a:rPr>
              <a:t>MediaPipe</a:t>
            </a:r>
            <a:r>
              <a:rPr lang="en-GB" sz="2000" dirty="0">
                <a:latin typeface="Times New Roman" panose="02020603050405020304" pitchFamily="18" charset="0"/>
                <a:cs typeface="Times New Roman" panose="02020603050405020304" pitchFamily="18" charset="0"/>
              </a:rPr>
              <a:t> analysis all available landmarks in human body &amp; their position relative to each other in order to quantify the correctness of body posture. Our work will have a positive impact on all fitness-enthusiasts who will be able to easily judge the accuracy of their favourite Yoga-Pose and live with a healthy and sustainable lifestyle.</a:t>
            </a:r>
            <a:endParaRPr lang="en-IN" sz="200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9F86A016-6413-4979-ACD8-91410942E434}"/>
              </a:ext>
            </a:extLst>
          </p:cNvPr>
          <p:cNvSpPr>
            <a:spLocks noGrp="1"/>
          </p:cNvSpPr>
          <p:nvPr>
            <p:ph type="sldNum" idx="12"/>
          </p:nvPr>
        </p:nvSpPr>
        <p:spPr/>
        <p:txBody>
          <a:bodyPr/>
          <a:lstStyle/>
          <a:p>
            <a:fld id="{00000000-1234-1234-1234-123412341234}" type="slidenum">
              <a:rPr lang="en" smtClean="0"/>
              <a:pPr/>
              <a:t>16</a:t>
            </a:fld>
            <a:endParaRPr lang="en"/>
          </a:p>
        </p:txBody>
      </p:sp>
    </p:spTree>
    <p:extLst>
      <p:ext uri="{BB962C8B-B14F-4D97-AF65-F5344CB8AC3E}">
        <p14:creationId xmlns:p14="http://schemas.microsoft.com/office/powerpoint/2010/main" val="38307869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2B04B-D2B9-4EF5-9ED7-31894D31D005}"/>
              </a:ext>
            </a:extLst>
          </p:cNvPr>
          <p:cNvSpPr>
            <a:spLocks noGrp="1"/>
          </p:cNvSpPr>
          <p:nvPr>
            <p:ph type="title"/>
          </p:nvPr>
        </p:nvSpPr>
        <p:spPr>
          <a:xfrm>
            <a:off x="269289" y="-272235"/>
            <a:ext cx="11360800" cy="1571223"/>
          </a:xfrm>
        </p:spPr>
        <p:txBody>
          <a:bodyPr/>
          <a:lstStyle/>
          <a:p>
            <a:pPr algn="ctr"/>
            <a:r>
              <a:rPr lang="en-IN" sz="4400" b="1" u="sng" dirty="0">
                <a:latin typeface="AvantGarde LT Medium Caps" panose="02000603030000020004" pitchFamily="2" charset="0"/>
                <a:cs typeface="Times New Roman" panose="02020603050405020304" pitchFamily="18" charset="0"/>
              </a:rPr>
              <a:t>References</a:t>
            </a:r>
            <a:endParaRPr lang="en-IN" sz="3600" b="1" u="sng" dirty="0">
              <a:latin typeface="AvantGarde LT Medium Caps" panose="02000603030000020004" pitchFamily="2" charset="0"/>
              <a:cs typeface="Times New Roman" panose="02020603050405020304" pitchFamily="18" charset="0"/>
            </a:endParaRPr>
          </a:p>
        </p:txBody>
      </p:sp>
      <p:sp>
        <p:nvSpPr>
          <p:cNvPr id="3" name="Text Placeholder 2">
            <a:extLst>
              <a:ext uri="{FF2B5EF4-FFF2-40B4-BE49-F238E27FC236}">
                <a16:creationId xmlns:a16="http://schemas.microsoft.com/office/drawing/2014/main" id="{65D7FBEB-1EBE-415C-82ED-E08EB226E4F0}"/>
              </a:ext>
            </a:extLst>
          </p:cNvPr>
          <p:cNvSpPr>
            <a:spLocks noGrp="1"/>
          </p:cNvSpPr>
          <p:nvPr>
            <p:ph type="body" idx="1"/>
          </p:nvPr>
        </p:nvSpPr>
        <p:spPr>
          <a:xfrm>
            <a:off x="342444" y="838200"/>
            <a:ext cx="11507111" cy="5506423"/>
          </a:xfrm>
        </p:spPr>
        <p:txBody>
          <a:bodyPr/>
          <a:lstStyle/>
          <a:p>
            <a:pPr marL="457200" algn="just">
              <a:lnSpc>
                <a:spcPct val="115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[1] Zhang, F., </a:t>
            </a:r>
            <a:r>
              <a:rPr lang="en-IN" sz="1200" dirty="0" err="1">
                <a:effectLst/>
                <a:latin typeface="Times New Roman" panose="02020603050405020304" pitchFamily="18" charset="0"/>
                <a:ea typeface="Calibri" panose="020F0502020204030204" pitchFamily="34" charset="0"/>
                <a:cs typeface="Times New Roman" panose="02020603050405020304" pitchFamily="18" charset="0"/>
              </a:rPr>
              <a:t>Bazarevsky</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V., </a:t>
            </a:r>
            <a:r>
              <a:rPr lang="en-IN" sz="1200" dirty="0" err="1">
                <a:effectLst/>
                <a:latin typeface="Times New Roman" panose="02020603050405020304" pitchFamily="18" charset="0"/>
                <a:ea typeface="Calibri" panose="020F0502020204030204" pitchFamily="34" charset="0"/>
                <a:cs typeface="Times New Roman" panose="02020603050405020304" pitchFamily="18" charset="0"/>
              </a:rPr>
              <a:t>Vakunov</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A., </a:t>
            </a:r>
            <a:r>
              <a:rPr lang="en-IN" sz="1200" dirty="0" err="1">
                <a:effectLst/>
                <a:latin typeface="Times New Roman" panose="02020603050405020304" pitchFamily="18" charset="0"/>
                <a:ea typeface="Calibri" panose="020F0502020204030204" pitchFamily="34" charset="0"/>
                <a:cs typeface="Times New Roman" panose="02020603050405020304" pitchFamily="18" charset="0"/>
              </a:rPr>
              <a:t>Tkachenka</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A., Sung, G., Chang, C.L. and </a:t>
            </a:r>
            <a:r>
              <a:rPr lang="en-IN" sz="1200" dirty="0" err="1">
                <a:effectLst/>
                <a:latin typeface="Times New Roman" panose="02020603050405020304" pitchFamily="18" charset="0"/>
                <a:ea typeface="Calibri" panose="020F0502020204030204" pitchFamily="34" charset="0"/>
                <a:cs typeface="Times New Roman" panose="02020603050405020304" pitchFamily="18" charset="0"/>
              </a:rPr>
              <a:t>Grundmann</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M., 2020. </a:t>
            </a:r>
            <a:r>
              <a:rPr lang="en-IN" sz="1200" dirty="0" err="1">
                <a:effectLst/>
                <a:latin typeface="Times New Roman" panose="02020603050405020304" pitchFamily="18" charset="0"/>
                <a:ea typeface="Calibri" panose="020F0502020204030204" pitchFamily="34" charset="0"/>
                <a:cs typeface="Times New Roman" panose="02020603050405020304" pitchFamily="18" charset="0"/>
              </a:rPr>
              <a:t>Mediapipe</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hands: On-device real-time hand tracking. </a:t>
            </a:r>
            <a:r>
              <a:rPr lang="en-IN" sz="1200" dirty="0" err="1">
                <a:effectLst/>
                <a:latin typeface="Times New Roman" panose="02020603050405020304" pitchFamily="18" charset="0"/>
                <a:ea typeface="Calibri" panose="020F0502020204030204" pitchFamily="34" charset="0"/>
                <a:cs typeface="Times New Roman" panose="02020603050405020304" pitchFamily="18" charset="0"/>
              </a:rPr>
              <a:t>arXiv</a:t>
            </a: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preprint arXiv:2006.10214.</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15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[2] Henry Hollis, "Using computer vision to rate yoga poses" medium.com https://medium.com/@hollhc17/using-computer-vision-to-rate-yoga-poses-90a5dcb9aabe (accessed on 25th Sep)</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15000"/>
              </a:lnSpc>
              <a:spcAft>
                <a:spcPts val="800"/>
              </a:spcAft>
            </a:pP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[3] </a:t>
            </a:r>
            <a:r>
              <a:rPr lang="en-GB" sz="1200" dirty="0" err="1">
                <a:effectLst/>
                <a:latin typeface="Times New Roman" panose="02020603050405020304" pitchFamily="18" charset="0"/>
                <a:ea typeface="Calibri" panose="020F0502020204030204" pitchFamily="34" charset="0"/>
                <a:cs typeface="Times New Roman" panose="02020603050405020304" pitchFamily="18" charset="0"/>
              </a:rPr>
              <a:t>Kleinbaum</a:t>
            </a: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 D.G., Dietz, K., Gail, M., Klein, M. and Klein, M., 2002. Logistic regression (p. 536). New York: Springer-Verlag.</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15000"/>
              </a:lnSpc>
              <a:spcAft>
                <a:spcPts val="800"/>
              </a:spcAft>
            </a:pP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[4] </a:t>
            </a:r>
            <a:r>
              <a:rPr lang="en-GB" sz="1200" dirty="0" err="1">
                <a:effectLst/>
                <a:latin typeface="Times New Roman" panose="02020603050405020304" pitchFamily="18" charset="0"/>
                <a:ea typeface="Calibri" panose="020F0502020204030204" pitchFamily="34" charset="0"/>
                <a:cs typeface="Times New Roman" panose="02020603050405020304" pitchFamily="18" charset="0"/>
              </a:rPr>
              <a:t>Svetnik</a:t>
            </a: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 V., </a:t>
            </a:r>
            <a:r>
              <a:rPr lang="en-GB" sz="1200" dirty="0" err="1">
                <a:effectLst/>
                <a:latin typeface="Times New Roman" panose="02020603050405020304" pitchFamily="18" charset="0"/>
                <a:ea typeface="Calibri" panose="020F0502020204030204" pitchFamily="34" charset="0"/>
                <a:cs typeface="Times New Roman" panose="02020603050405020304" pitchFamily="18" charset="0"/>
              </a:rPr>
              <a:t>Liaw</a:t>
            </a: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 A., Tong, C., </a:t>
            </a:r>
            <a:r>
              <a:rPr lang="en-GB" sz="1200" dirty="0" err="1">
                <a:effectLst/>
                <a:latin typeface="Times New Roman" panose="02020603050405020304" pitchFamily="18" charset="0"/>
                <a:ea typeface="Calibri" panose="020F0502020204030204" pitchFamily="34" charset="0"/>
                <a:cs typeface="Times New Roman" panose="02020603050405020304" pitchFamily="18" charset="0"/>
              </a:rPr>
              <a:t>Culberson</a:t>
            </a: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 J.C., Sheridan, R.P. and </a:t>
            </a:r>
            <a:r>
              <a:rPr lang="en-GB" sz="1200" dirty="0" err="1">
                <a:effectLst/>
                <a:latin typeface="Times New Roman" panose="02020603050405020304" pitchFamily="18" charset="0"/>
                <a:ea typeface="Calibri" panose="020F0502020204030204" pitchFamily="34" charset="0"/>
                <a:cs typeface="Times New Roman" panose="02020603050405020304" pitchFamily="18" charset="0"/>
              </a:rPr>
              <a:t>Feuston</a:t>
            </a: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 B.P., 2003. Random forest: a classification and regression tool for compound classification and QSAR </a:t>
            </a:r>
            <a:r>
              <a:rPr lang="en-GB" sz="1200" dirty="0" err="1">
                <a:effectLst/>
                <a:latin typeface="Times New Roman" panose="02020603050405020304" pitchFamily="18" charset="0"/>
                <a:ea typeface="Calibri" panose="020F0502020204030204" pitchFamily="34" charset="0"/>
                <a:cs typeface="Times New Roman" panose="02020603050405020304" pitchFamily="18" charset="0"/>
              </a:rPr>
              <a:t>modeling</a:t>
            </a: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 Journal of chemical information and computer sciences, 43(6), pp.1947-1958.</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15000"/>
              </a:lnSpc>
              <a:spcAft>
                <a:spcPts val="800"/>
              </a:spcAft>
            </a:pP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[5] Tony </a:t>
            </a:r>
            <a:r>
              <a:rPr lang="en-GB" sz="1200" dirty="0" err="1">
                <a:effectLst/>
                <a:latin typeface="Times New Roman" panose="02020603050405020304" pitchFamily="18" charset="0"/>
                <a:ea typeface="Calibri" panose="020F0502020204030204" pitchFamily="34" charset="0"/>
                <a:cs typeface="Times New Roman" panose="02020603050405020304" pitchFamily="18" charset="0"/>
              </a:rPr>
              <a:t>Yiu</a:t>
            </a: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 "Gradient Boosting Classification explained through Python" medium.com https://towardsdatascience.com/gradient-boosting-classification-explained-through-python-60cc980eeb3d</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15000"/>
              </a:lnSpc>
              <a:spcAft>
                <a:spcPts val="800"/>
              </a:spcAft>
            </a:pP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[6] Zhang, Min-Ling, and </a:t>
            </a:r>
            <a:r>
              <a:rPr lang="en-GB" sz="1200" dirty="0" err="1">
                <a:effectLst/>
                <a:latin typeface="Times New Roman" panose="02020603050405020304" pitchFamily="18" charset="0"/>
                <a:ea typeface="Calibri" panose="020F0502020204030204" pitchFamily="34" charset="0"/>
                <a:cs typeface="Times New Roman" panose="02020603050405020304" pitchFamily="18" charset="0"/>
              </a:rPr>
              <a:t>Zhi</a:t>
            </a: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-Hua Zhou. "ML-KNN: A lazy learning approach to multi-label learning." Pattern recognition 40, no. 7 (2007): 2038-2048</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15000"/>
              </a:lnSpc>
              <a:spcAft>
                <a:spcPts val="800"/>
              </a:spcAft>
            </a:pP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[7] </a:t>
            </a:r>
            <a:r>
              <a:rPr lang="en-GB" sz="1200" u="sng" dirty="0" err="1">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2"/>
              </a:rPr>
              <a:t>DataTechNotes</a:t>
            </a:r>
            <a:r>
              <a:rPr lang="en-GB" sz="12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2"/>
              </a:rPr>
              <a:t>: Classification Example with Ridge Classifier in Python</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15000"/>
              </a:lnSpc>
              <a:spcAft>
                <a:spcPts val="800"/>
              </a:spcAft>
            </a:pP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[8] </a:t>
            </a:r>
            <a:r>
              <a:rPr lang="en-GB" sz="1200" dirty="0" err="1">
                <a:effectLst/>
                <a:latin typeface="Times New Roman" panose="02020603050405020304" pitchFamily="18" charset="0"/>
                <a:ea typeface="Calibri" panose="020F0502020204030204" pitchFamily="34" charset="0"/>
                <a:cs typeface="Times New Roman" panose="02020603050405020304" pitchFamily="18" charset="0"/>
              </a:rPr>
              <a:t>Chiddarwar</a:t>
            </a: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 G.G., </a:t>
            </a:r>
            <a:r>
              <a:rPr lang="en-GB" sz="1200" dirty="0" err="1">
                <a:effectLst/>
                <a:latin typeface="Times New Roman" panose="02020603050405020304" pitchFamily="18" charset="0"/>
                <a:ea typeface="Calibri" panose="020F0502020204030204" pitchFamily="34" charset="0"/>
                <a:cs typeface="Times New Roman" panose="02020603050405020304" pitchFamily="18" charset="0"/>
              </a:rPr>
              <a:t>Ranjane</a:t>
            </a: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 A., </a:t>
            </a:r>
            <a:r>
              <a:rPr lang="en-GB" sz="1200" dirty="0" err="1">
                <a:effectLst/>
                <a:latin typeface="Times New Roman" panose="02020603050405020304" pitchFamily="18" charset="0"/>
                <a:ea typeface="Calibri" panose="020F0502020204030204" pitchFamily="34" charset="0"/>
                <a:cs typeface="Times New Roman" panose="02020603050405020304" pitchFamily="18" charset="0"/>
              </a:rPr>
              <a:t>Chindhe</a:t>
            </a: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 M., </a:t>
            </a:r>
            <a:r>
              <a:rPr lang="en-GB" sz="1200" dirty="0" err="1">
                <a:effectLst/>
                <a:latin typeface="Times New Roman" panose="02020603050405020304" pitchFamily="18" charset="0"/>
                <a:ea typeface="Calibri" panose="020F0502020204030204" pitchFamily="34" charset="0"/>
                <a:cs typeface="Times New Roman" panose="02020603050405020304" pitchFamily="18" charset="0"/>
              </a:rPr>
              <a:t>Deodhar</a:t>
            </a: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 R. and </a:t>
            </a:r>
            <a:r>
              <a:rPr lang="en-GB" sz="1200" dirty="0" err="1">
                <a:effectLst/>
                <a:latin typeface="Times New Roman" panose="02020603050405020304" pitchFamily="18" charset="0"/>
                <a:ea typeface="Calibri" panose="020F0502020204030204" pitchFamily="34" charset="0"/>
                <a:cs typeface="Times New Roman" panose="02020603050405020304" pitchFamily="18" charset="0"/>
              </a:rPr>
              <a:t>Gangamwar</a:t>
            </a: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 P., 2020. AI-based yoga pose estimation for android application. Int J Inn </a:t>
            </a:r>
            <a:r>
              <a:rPr lang="en-GB" sz="1200" dirty="0" err="1">
                <a:effectLst/>
                <a:latin typeface="Times New Roman" panose="02020603050405020304" pitchFamily="18" charset="0"/>
                <a:ea typeface="Calibri" panose="020F0502020204030204" pitchFamily="34" charset="0"/>
                <a:cs typeface="Times New Roman" panose="02020603050405020304" pitchFamily="18" charset="0"/>
              </a:rPr>
              <a:t>Scien</a:t>
            </a: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 Res Tech, 5, pp.1070-1073.</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15000"/>
              </a:lnSpc>
              <a:spcAft>
                <a:spcPts val="800"/>
              </a:spcAft>
            </a:pP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[9] KUTÁLEK, J., DETECTION OF A YOGA POSES IN IMAGE.</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15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[10] Jose, J. and Shailesh, S., 2021, March. Yoga Asana Identification: A Deep Learning Approach. In IOP Conference Series: Materials Science and Engineering (Vol. 1110, No. 1, p. 012002). IOP Publishing.</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a:lnSpc>
                <a:spcPct val="107000"/>
              </a:lnSpc>
              <a:spcAft>
                <a:spcPts val="600"/>
              </a:spcAft>
              <a:buNone/>
            </a:pPr>
            <a:endParaRPr lang="en-IN" sz="120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FEFEDC68-53C6-4419-9226-46BCE220CE68}"/>
              </a:ext>
            </a:extLst>
          </p:cNvPr>
          <p:cNvSpPr>
            <a:spLocks noGrp="1"/>
          </p:cNvSpPr>
          <p:nvPr>
            <p:ph type="sldNum" idx="12"/>
          </p:nvPr>
        </p:nvSpPr>
        <p:spPr/>
        <p:txBody>
          <a:bodyPr/>
          <a:lstStyle/>
          <a:p>
            <a:fld id="{00000000-1234-1234-1234-123412341234}" type="slidenum">
              <a:rPr lang="en" smtClean="0"/>
              <a:pPr/>
              <a:t>17</a:t>
            </a:fld>
            <a:endParaRPr lang="en"/>
          </a:p>
        </p:txBody>
      </p:sp>
    </p:spTree>
    <p:extLst>
      <p:ext uri="{BB962C8B-B14F-4D97-AF65-F5344CB8AC3E}">
        <p14:creationId xmlns:p14="http://schemas.microsoft.com/office/powerpoint/2010/main" val="25699318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DB6D91-4F11-D145-94AB-87D0BFBF5527}"/>
              </a:ext>
            </a:extLst>
          </p:cNvPr>
          <p:cNvSpPr>
            <a:spLocks noGrp="1"/>
          </p:cNvSpPr>
          <p:nvPr>
            <p:ph type="title" orient="vert" idx="4294967295"/>
          </p:nvPr>
        </p:nvSpPr>
        <p:spPr>
          <a:xfrm>
            <a:off x="3532133" y="2202287"/>
            <a:ext cx="5127733" cy="1936113"/>
          </a:xfrm>
        </p:spPr>
        <p:txBody>
          <a:bodyPr>
            <a:normAutofit/>
          </a:bodyPr>
          <a:lstStyle/>
          <a:p>
            <a:pPr algn="ctr" defTabSz="1219170">
              <a:lnSpc>
                <a:spcPct val="115000"/>
              </a:lnSpc>
              <a:spcBef>
                <a:spcPts val="1067"/>
              </a:spcBef>
              <a:buClr>
                <a:srgbClr val="000000"/>
              </a:buClr>
            </a:pPr>
            <a:r>
              <a:rPr lang="en-IN" sz="6600" kern="0" dirty="0">
                <a:solidFill>
                  <a:srgbClr val="1F497D"/>
                </a:solidFill>
                <a:latin typeface="Trebuchet MS" panose="020B0603020202020204" pitchFamily="34" charset="0"/>
                <a:ea typeface="Calibri"/>
                <a:cs typeface="Times New Roman" panose="02020603050405020304" pitchFamily="18" charset="0"/>
                <a:sym typeface="Calibri"/>
              </a:rPr>
              <a:t>THANK YOU</a:t>
            </a:r>
          </a:p>
        </p:txBody>
      </p:sp>
    </p:spTree>
    <p:extLst>
      <p:ext uri="{BB962C8B-B14F-4D97-AF65-F5344CB8AC3E}">
        <p14:creationId xmlns:p14="http://schemas.microsoft.com/office/powerpoint/2010/main" val="377229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5614285-4FE1-BA48-BBA2-29BE38A0728A}"/>
              </a:ext>
            </a:extLst>
          </p:cNvPr>
          <p:cNvSpPr txBox="1"/>
          <p:nvPr/>
        </p:nvSpPr>
        <p:spPr>
          <a:xfrm>
            <a:off x="162673" y="2338458"/>
            <a:ext cx="11866653" cy="1453218"/>
          </a:xfrm>
          <a:prstGeom prst="rect">
            <a:avLst/>
          </a:prstGeom>
          <a:noFill/>
        </p:spPr>
        <p:txBody>
          <a:bodyPr wrap="square" rtlCol="0">
            <a:spAutoFit/>
          </a:bodyPr>
          <a:lstStyle/>
          <a:p>
            <a:pPr marL="186262" indent="0" algn="ctr">
              <a:lnSpc>
                <a:spcPct val="107000"/>
              </a:lnSpc>
              <a:spcAft>
                <a:spcPts val="800"/>
              </a:spcAft>
              <a:buNone/>
            </a:pPr>
            <a:r>
              <a:rPr lang="en-GB" sz="4000" b="1" dirty="0">
                <a:solidFill>
                  <a:srgbClr val="002060"/>
                </a:solidFill>
                <a:latin typeface="Bahnschrift" panose="020B0502040204020203" pitchFamily="34" charset="0"/>
                <a:ea typeface="Calibri" panose="020F0502020204030204" pitchFamily="34" charset="0"/>
                <a:cs typeface="Times New Roman" panose="02020603050405020304" pitchFamily="18" charset="0"/>
              </a:rPr>
              <a:t>End</a:t>
            </a:r>
            <a:r>
              <a:rPr lang="en-GB" sz="4000" b="1" dirty="0">
                <a:solidFill>
                  <a:srgbClr val="002060"/>
                </a:solidFill>
                <a:effectLst/>
                <a:latin typeface="Bahnschrift" panose="020B0502040204020203" pitchFamily="34" charset="0"/>
                <a:ea typeface="Calibri" panose="020F0502020204030204" pitchFamily="34" charset="0"/>
                <a:cs typeface="Times New Roman" panose="02020603050405020304" pitchFamily="18" charset="0"/>
              </a:rPr>
              <a:t> term presentation for</a:t>
            </a:r>
          </a:p>
          <a:p>
            <a:pPr marL="186262" indent="0" algn="ctr">
              <a:lnSpc>
                <a:spcPct val="107000"/>
              </a:lnSpc>
              <a:spcAft>
                <a:spcPts val="800"/>
              </a:spcAft>
              <a:buNone/>
            </a:pPr>
            <a:r>
              <a:rPr lang="en-GB" sz="4000" b="1" dirty="0">
                <a:solidFill>
                  <a:srgbClr val="002060"/>
                </a:solidFill>
                <a:latin typeface="Bahnschrift" panose="020B0502040204020203" pitchFamily="34" charset="0"/>
                <a:ea typeface="Calibri" panose="020F0502020204030204" pitchFamily="34" charset="0"/>
                <a:cs typeface="Times New Roman" panose="02020603050405020304" pitchFamily="18" charset="0"/>
              </a:rPr>
              <a:t>Yoga Pose Detection</a:t>
            </a:r>
            <a:endParaRPr lang="en-GB" sz="4000" b="1" dirty="0">
              <a:solidFill>
                <a:srgbClr val="002060"/>
              </a:solidFill>
              <a:effectLst/>
              <a:latin typeface="Bahnschrift" panose="020B050204020402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6445663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47EACEC-316E-441F-8CCE-A628EA74E31B}"/>
              </a:ext>
            </a:extLst>
          </p:cNvPr>
          <p:cNvSpPr>
            <a:spLocks noGrp="1"/>
          </p:cNvSpPr>
          <p:nvPr>
            <p:ph type="body" idx="1"/>
          </p:nvPr>
        </p:nvSpPr>
        <p:spPr>
          <a:xfrm>
            <a:off x="415600" y="1146221"/>
            <a:ext cx="11233856" cy="5596202"/>
          </a:xfrm>
        </p:spPr>
        <p:txBody>
          <a:bodyPr/>
          <a:lstStyle/>
          <a:p>
            <a:pPr marL="186262" indent="0" algn="ctr">
              <a:lnSpc>
                <a:spcPct val="107000"/>
              </a:lnSpc>
              <a:spcAft>
                <a:spcPts val="800"/>
              </a:spcAft>
              <a:buNone/>
            </a:pPr>
            <a:endParaRPr lang="en-GB" sz="900" b="1" dirty="0">
              <a:solidFill>
                <a:schemeClr val="bg2">
                  <a:lumMod val="75000"/>
                </a:schemeClr>
              </a:solidFill>
              <a:effectLst/>
              <a:latin typeface="Bahnschrift" panose="020B0502040204020203" pitchFamily="34" charset="0"/>
              <a:ea typeface="Calibri" panose="020F0502020204030204" pitchFamily="34" charset="0"/>
              <a:cs typeface="Times New Roman" panose="02020603050405020304" pitchFamily="18" charset="0"/>
            </a:endParaRPr>
          </a:p>
          <a:p>
            <a:pPr marL="186262" indent="0">
              <a:lnSpc>
                <a:spcPct val="107000"/>
              </a:lnSpc>
              <a:spcBef>
                <a:spcPts val="1200"/>
              </a:spcBef>
              <a:buNone/>
            </a:pPr>
            <a:r>
              <a:rPr lang="en-GB" sz="2000" kern="0" dirty="0">
                <a:solidFill>
                  <a:schemeClr val="accent5">
                    <a:lumMod val="50000"/>
                  </a:schemeClr>
                </a:solidFill>
                <a:effectLst/>
                <a:latin typeface="AvantGarde LT Medium Caps" panose="02000603030000020004" pitchFamily="2" charset="0"/>
                <a:ea typeface="Times New Roman" panose="02020603050405020304" pitchFamily="18" charset="0"/>
                <a:cs typeface="Times New Roman" panose="02020603050405020304" pitchFamily="18" charset="0"/>
              </a:rPr>
              <a:t>		500069734		R134218123		Pratham Pandey</a:t>
            </a:r>
            <a:endParaRPr lang="en-IN" sz="2000" kern="0" dirty="0">
              <a:solidFill>
                <a:schemeClr val="accent5">
                  <a:lumMod val="50000"/>
                </a:schemeClr>
              </a:solidFill>
              <a:effectLst/>
              <a:latin typeface="AvantGarde LT Medium Caps" panose="02000603030000020004" pitchFamily="2" charset="0"/>
              <a:ea typeface="Times New Roman" panose="02020603050405020304" pitchFamily="18" charset="0"/>
              <a:cs typeface="Times New Roman" panose="02020603050405020304" pitchFamily="18" charset="0"/>
            </a:endParaRPr>
          </a:p>
          <a:p>
            <a:pPr marL="186262" indent="0">
              <a:lnSpc>
                <a:spcPct val="107000"/>
              </a:lnSpc>
              <a:spcBef>
                <a:spcPts val="1200"/>
              </a:spcBef>
              <a:buNone/>
            </a:pPr>
            <a:r>
              <a:rPr lang="en-GB" sz="2000" kern="0" dirty="0">
                <a:solidFill>
                  <a:schemeClr val="accent5">
                    <a:lumMod val="50000"/>
                  </a:schemeClr>
                </a:solidFill>
                <a:effectLst/>
                <a:latin typeface="AvantGarde LT Medium Caps" panose="02000603030000020004" pitchFamily="2" charset="0"/>
                <a:ea typeface="Times New Roman" panose="02020603050405020304" pitchFamily="18" charset="0"/>
                <a:cs typeface="Times New Roman" panose="02020603050405020304" pitchFamily="18" charset="0"/>
              </a:rPr>
              <a:t>		500068183		R134218125		Pulkit Mittal</a:t>
            </a:r>
            <a:endParaRPr lang="en-IN" sz="2000" kern="0" dirty="0">
              <a:solidFill>
                <a:schemeClr val="accent5">
                  <a:lumMod val="50000"/>
                </a:schemeClr>
              </a:solidFill>
              <a:effectLst/>
              <a:latin typeface="AvantGarde LT Medium Caps" panose="02000603030000020004" pitchFamily="2" charset="0"/>
              <a:ea typeface="Times New Roman" panose="02020603050405020304" pitchFamily="18" charset="0"/>
              <a:cs typeface="Times New Roman" panose="02020603050405020304" pitchFamily="18" charset="0"/>
            </a:endParaRPr>
          </a:p>
          <a:p>
            <a:pPr marL="186262" indent="0">
              <a:lnSpc>
                <a:spcPct val="107000"/>
              </a:lnSpc>
              <a:spcBef>
                <a:spcPts val="1200"/>
              </a:spcBef>
              <a:buNone/>
            </a:pPr>
            <a:r>
              <a:rPr lang="en-GB" sz="2000" kern="0" dirty="0">
                <a:solidFill>
                  <a:schemeClr val="accent5">
                    <a:lumMod val="50000"/>
                  </a:schemeClr>
                </a:solidFill>
                <a:effectLst/>
                <a:latin typeface="AvantGarde LT Medium Caps" panose="02000603030000020004" pitchFamily="2" charset="0"/>
                <a:ea typeface="Times New Roman" panose="02020603050405020304" pitchFamily="18" charset="0"/>
                <a:cs typeface="Times New Roman" panose="02020603050405020304" pitchFamily="18" charset="0"/>
              </a:rPr>
              <a:t>		500067543		R134218152		Shashwat Chitransh</a:t>
            </a:r>
            <a:endParaRPr lang="en-IN" sz="2000" kern="0" dirty="0">
              <a:solidFill>
                <a:schemeClr val="accent5">
                  <a:lumMod val="50000"/>
                </a:schemeClr>
              </a:solidFill>
              <a:effectLst/>
              <a:latin typeface="AvantGarde LT Medium Caps" panose="02000603030000020004" pitchFamily="2" charset="0"/>
              <a:ea typeface="Times New Roman" panose="02020603050405020304" pitchFamily="18" charset="0"/>
              <a:cs typeface="Times New Roman" panose="02020603050405020304" pitchFamily="18" charset="0"/>
            </a:endParaRPr>
          </a:p>
          <a:p>
            <a:pPr marL="186262" indent="0">
              <a:lnSpc>
                <a:spcPct val="107000"/>
              </a:lnSpc>
              <a:spcBef>
                <a:spcPts val="1200"/>
              </a:spcBef>
              <a:buNone/>
            </a:pPr>
            <a:r>
              <a:rPr lang="en-GB" sz="2000" kern="0" dirty="0">
                <a:solidFill>
                  <a:schemeClr val="accent5">
                    <a:lumMod val="50000"/>
                  </a:schemeClr>
                </a:solidFill>
                <a:effectLst/>
                <a:latin typeface="AvantGarde LT Medium Caps" panose="02000603030000020004" pitchFamily="2" charset="0"/>
                <a:ea typeface="Times New Roman" panose="02020603050405020304" pitchFamily="18" charset="0"/>
                <a:cs typeface="Times New Roman" panose="02020603050405020304" pitchFamily="18" charset="0"/>
              </a:rPr>
              <a:t>		500068730		R134218206		</a:t>
            </a:r>
            <a:r>
              <a:rPr lang="en-GB" sz="2000" kern="0" dirty="0" err="1">
                <a:solidFill>
                  <a:schemeClr val="accent5">
                    <a:lumMod val="50000"/>
                  </a:schemeClr>
                </a:solidFill>
                <a:effectLst/>
                <a:latin typeface="AvantGarde LT Medium Caps" panose="02000603030000020004" pitchFamily="2" charset="0"/>
                <a:ea typeface="Times New Roman" panose="02020603050405020304" pitchFamily="18" charset="0"/>
                <a:cs typeface="Times New Roman" panose="02020603050405020304" pitchFamily="18" charset="0"/>
              </a:rPr>
              <a:t>Karmanya</a:t>
            </a:r>
            <a:r>
              <a:rPr lang="en-GB" sz="2000" kern="0" dirty="0">
                <a:solidFill>
                  <a:schemeClr val="accent5">
                    <a:lumMod val="50000"/>
                  </a:schemeClr>
                </a:solidFill>
                <a:effectLst/>
                <a:latin typeface="AvantGarde LT Medium Caps" panose="02000603030000020004" pitchFamily="2" charset="0"/>
                <a:ea typeface="Times New Roman" panose="02020603050405020304" pitchFamily="18" charset="0"/>
                <a:cs typeface="Times New Roman" panose="02020603050405020304" pitchFamily="18" charset="0"/>
              </a:rPr>
              <a:t> Dadhich</a:t>
            </a:r>
          </a:p>
          <a:p>
            <a:pPr marL="186262" indent="0">
              <a:lnSpc>
                <a:spcPct val="107000"/>
              </a:lnSpc>
              <a:spcBef>
                <a:spcPts val="1200"/>
              </a:spcBef>
              <a:buNone/>
            </a:pPr>
            <a:r>
              <a:rPr lang="en-GB" sz="2000" dirty="0">
                <a:solidFill>
                  <a:schemeClr val="accent5">
                    <a:lumMod val="50000"/>
                  </a:schemeClr>
                </a:solidFill>
                <a:effectLst/>
                <a:latin typeface="AvantGarde LT Medium Caps" panose="02000603030000020004" pitchFamily="2" charset="0"/>
                <a:ea typeface="Calibri" panose="020F0502020204030204" pitchFamily="34" charset="0"/>
                <a:cs typeface="Times New Roman" panose="02020603050405020304" pitchFamily="18" charset="0"/>
              </a:rPr>
              <a:t> </a:t>
            </a:r>
          </a:p>
          <a:p>
            <a:pPr marL="186262" indent="0">
              <a:lnSpc>
                <a:spcPct val="107000"/>
              </a:lnSpc>
              <a:spcBef>
                <a:spcPts val="1200"/>
              </a:spcBef>
              <a:buNone/>
            </a:pP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186262" indent="0" algn="ctr">
              <a:lnSpc>
                <a:spcPct val="107000"/>
              </a:lnSpc>
              <a:spcAft>
                <a:spcPts val="800"/>
              </a:spcAft>
              <a:buNone/>
            </a:pPr>
            <a:r>
              <a:rPr lang="en-GB" sz="2400" b="1" u="sng" dirty="0">
                <a:effectLst/>
                <a:latin typeface="Bahnschrift" panose="020B0502040204020203" pitchFamily="34" charset="0"/>
                <a:ea typeface="Calibri" panose="020F0502020204030204" pitchFamily="34" charset="0"/>
                <a:cs typeface="Times New Roman" panose="02020603050405020304" pitchFamily="18" charset="0"/>
              </a:rPr>
              <a:t>Under the mentorship of</a:t>
            </a:r>
            <a:endParaRPr lang="en-IN" sz="2400" u="sng" dirty="0">
              <a:effectLst/>
              <a:latin typeface="Bahnschrift" panose="020B0502040204020203" pitchFamily="34" charset="0"/>
              <a:ea typeface="Calibri" panose="020F0502020204030204" pitchFamily="34" charset="0"/>
              <a:cs typeface="Times New Roman" panose="02020603050405020304" pitchFamily="18" charset="0"/>
            </a:endParaRPr>
          </a:p>
          <a:p>
            <a:pPr marL="186262" indent="0" algn="ctr">
              <a:lnSpc>
                <a:spcPct val="107000"/>
              </a:lnSpc>
              <a:spcAft>
                <a:spcPts val="800"/>
              </a:spcAft>
              <a:buNone/>
            </a:pPr>
            <a:r>
              <a:rPr lang="en-GB" sz="1800" dirty="0">
                <a:latin typeface="Bahnschrift" panose="020B0502040204020203" pitchFamily="34" charset="0"/>
                <a:ea typeface="Calibri" panose="020F0502020204030204" pitchFamily="34" charset="0"/>
                <a:cs typeface="Times New Roman" panose="02020603050405020304" pitchFamily="18" charset="0"/>
              </a:rPr>
              <a:t>Ms. </a:t>
            </a:r>
            <a:r>
              <a:rPr lang="en-GB" sz="1800" dirty="0" err="1">
                <a:latin typeface="Bahnschrift" panose="020B0502040204020203" pitchFamily="34" charset="0"/>
                <a:ea typeface="Calibri" panose="020F0502020204030204" pitchFamily="34" charset="0"/>
                <a:cs typeface="Times New Roman" panose="02020603050405020304" pitchFamily="18" charset="0"/>
              </a:rPr>
              <a:t>Shahina</a:t>
            </a:r>
            <a:r>
              <a:rPr lang="en-GB" sz="1800" dirty="0">
                <a:latin typeface="Bahnschrift" panose="020B0502040204020203" pitchFamily="34" charset="0"/>
                <a:ea typeface="Calibri" panose="020F0502020204030204" pitchFamily="34" charset="0"/>
                <a:cs typeface="Times New Roman" panose="02020603050405020304" pitchFamily="18" charset="0"/>
              </a:rPr>
              <a:t> </a:t>
            </a:r>
            <a:r>
              <a:rPr lang="en-GB" sz="1800" dirty="0" err="1">
                <a:latin typeface="Bahnschrift" panose="020B0502040204020203" pitchFamily="34" charset="0"/>
                <a:ea typeface="Calibri" panose="020F0502020204030204" pitchFamily="34" charset="0"/>
                <a:cs typeface="Times New Roman" panose="02020603050405020304" pitchFamily="18" charset="0"/>
              </a:rPr>
              <a:t>Anwarul</a:t>
            </a:r>
            <a:endParaRPr lang="en-IN" sz="1800" dirty="0">
              <a:effectLst/>
              <a:latin typeface="Bahnschrift" panose="020B0502040204020203" pitchFamily="34" charset="0"/>
              <a:ea typeface="Calibri" panose="020F0502020204030204" pitchFamily="34" charset="0"/>
              <a:cs typeface="Times New Roman" panose="02020603050405020304" pitchFamily="18" charset="0"/>
            </a:endParaRPr>
          </a:p>
          <a:p>
            <a:pPr marL="186262" indent="0" algn="ctr">
              <a:buNone/>
            </a:pPr>
            <a:r>
              <a:rPr lang="en-GB" sz="1800" dirty="0">
                <a:effectLst/>
                <a:latin typeface="Bahnschrift" panose="020B0502040204020203" pitchFamily="34" charset="0"/>
                <a:ea typeface="Calibri" panose="020F0502020204030204" pitchFamily="34" charset="0"/>
              </a:rPr>
              <a:t>Department of Systemics</a:t>
            </a:r>
            <a:endParaRPr lang="en-IN" sz="1800" dirty="0">
              <a:solidFill>
                <a:schemeClr val="bg2">
                  <a:lumMod val="75000"/>
                </a:schemeClr>
              </a:solidFill>
              <a:effectLst/>
              <a:latin typeface="Bahnschrift" panose="020B0502040204020203" pitchFamily="34" charset="0"/>
              <a:ea typeface="Calibri" panose="020F0502020204030204" pitchFamily="34" charset="0"/>
              <a:cs typeface="Times New Roman" panose="02020603050405020304" pitchFamily="18" charset="0"/>
            </a:endParaRPr>
          </a:p>
          <a:p>
            <a:pPr marL="186262" indent="0">
              <a:buNone/>
            </a:pPr>
            <a:endParaRPr lang="en-IN" dirty="0"/>
          </a:p>
        </p:txBody>
      </p:sp>
      <p:sp>
        <p:nvSpPr>
          <p:cNvPr id="5" name="Slide Number Placeholder 4">
            <a:extLst>
              <a:ext uri="{FF2B5EF4-FFF2-40B4-BE49-F238E27FC236}">
                <a16:creationId xmlns:a16="http://schemas.microsoft.com/office/drawing/2014/main" id="{765DAF72-533B-44A6-BB49-394B5003DD67}"/>
              </a:ext>
            </a:extLst>
          </p:cNvPr>
          <p:cNvSpPr>
            <a:spLocks noGrp="1"/>
          </p:cNvSpPr>
          <p:nvPr>
            <p:ph type="sldNum" idx="12"/>
          </p:nvPr>
        </p:nvSpPr>
        <p:spPr/>
        <p:txBody>
          <a:bodyPr/>
          <a:lstStyle/>
          <a:p>
            <a:fld id="{00000000-1234-1234-1234-123412341234}" type="slidenum">
              <a:rPr lang="en" smtClean="0"/>
              <a:pPr/>
              <a:t>3</a:t>
            </a:fld>
            <a:endParaRPr lang="en"/>
          </a:p>
        </p:txBody>
      </p:sp>
    </p:spTree>
    <p:extLst>
      <p:ext uri="{BB962C8B-B14F-4D97-AF65-F5344CB8AC3E}">
        <p14:creationId xmlns:p14="http://schemas.microsoft.com/office/powerpoint/2010/main" val="37059965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08012-A7D2-4F96-8E5C-DEC09C7F7650}"/>
              </a:ext>
            </a:extLst>
          </p:cNvPr>
          <p:cNvSpPr>
            <a:spLocks noGrp="1"/>
          </p:cNvSpPr>
          <p:nvPr>
            <p:ph type="title"/>
          </p:nvPr>
        </p:nvSpPr>
        <p:spPr>
          <a:xfrm>
            <a:off x="415600" y="1197735"/>
            <a:ext cx="11360800" cy="593994"/>
          </a:xfrm>
        </p:spPr>
        <p:txBody>
          <a:bodyPr/>
          <a:lstStyle/>
          <a:p>
            <a:pPr algn="ctr"/>
            <a:r>
              <a:rPr lang="en-GB" b="1" u="sng" dirty="0">
                <a:effectLst/>
                <a:latin typeface="AvantGarde LT Medium Caps" panose="02000603030000020004" pitchFamily="2" charset="0"/>
                <a:ea typeface="Calibri" panose="020F0502020204030204" pitchFamily="34" charset="0"/>
                <a:cs typeface="Times New Roman" panose="02020603050405020304" pitchFamily="18" charset="0"/>
              </a:rPr>
              <a:t>Introduction</a:t>
            </a:r>
            <a:br>
              <a:rPr lang="en-IN" sz="4000" u="sng" dirty="0">
                <a:effectLst/>
                <a:latin typeface="Calibri" panose="020F0502020204030204" pitchFamily="34" charset="0"/>
                <a:ea typeface="Calibri" panose="020F0502020204030204" pitchFamily="34" charset="0"/>
                <a:cs typeface="Times New Roman" panose="02020603050405020304" pitchFamily="18" charset="0"/>
              </a:rPr>
            </a:br>
            <a:endParaRPr lang="en-IN" sz="4000" u="sng" dirty="0"/>
          </a:p>
        </p:txBody>
      </p:sp>
      <p:sp>
        <p:nvSpPr>
          <p:cNvPr id="3" name="Text Placeholder 2">
            <a:extLst>
              <a:ext uri="{FF2B5EF4-FFF2-40B4-BE49-F238E27FC236}">
                <a16:creationId xmlns:a16="http://schemas.microsoft.com/office/drawing/2014/main" id="{ED757084-E7EB-4EA0-B980-383C9E7DBB67}"/>
              </a:ext>
            </a:extLst>
          </p:cNvPr>
          <p:cNvSpPr>
            <a:spLocks noGrp="1"/>
          </p:cNvSpPr>
          <p:nvPr>
            <p:ph type="body" idx="1"/>
          </p:nvPr>
        </p:nvSpPr>
        <p:spPr>
          <a:xfrm>
            <a:off x="415600" y="1970468"/>
            <a:ext cx="11360800" cy="4338892"/>
          </a:xfrm>
        </p:spPr>
        <p:txBody>
          <a:bodyPr/>
          <a:lstStyle/>
          <a:p>
            <a:pPr algn="just"/>
            <a:r>
              <a:rPr lang="en-GB" sz="2000" dirty="0">
                <a:effectLst/>
                <a:latin typeface="Times New Roman" panose="02020603050405020304" pitchFamily="18" charset="0"/>
                <a:ea typeface="Calibri" panose="020F0502020204030204" pitchFamily="34" charset="0"/>
                <a:cs typeface="Times New Roman" panose="02020603050405020304" pitchFamily="18" charset="0"/>
              </a:rPr>
              <a:t>Yoga is a spiritual science which involves physical, mental and spiritual practices aimed at stilling the mind. It has renowned health benefits and is known to improve one's approach towards life. But in order to reap maximum benefits, </a:t>
            </a:r>
            <a:r>
              <a:rPr lang="en-GB" sz="2000" dirty="0">
                <a:latin typeface="Times New Roman" panose="02020603050405020304" pitchFamily="18" charset="0"/>
                <a:ea typeface="Calibri" panose="020F0502020204030204" pitchFamily="34" charset="0"/>
                <a:cs typeface="Times New Roman" panose="02020603050405020304" pitchFamily="18" charset="0"/>
              </a:rPr>
              <a:t>o</a:t>
            </a:r>
            <a:r>
              <a:rPr lang="en-GB" sz="2000" dirty="0">
                <a:effectLst/>
                <a:latin typeface="Times New Roman" panose="02020603050405020304" pitchFamily="18" charset="0"/>
                <a:ea typeface="Calibri" panose="020F0502020204030204" pitchFamily="34" charset="0"/>
                <a:cs typeface="Times New Roman" panose="02020603050405020304" pitchFamily="18" charset="0"/>
              </a:rPr>
              <a:t>ne needs to ensure that it is done properly. </a:t>
            </a:r>
          </a:p>
          <a:p>
            <a:pPr algn="just"/>
            <a:r>
              <a:rPr lang="en-GB" sz="2000" dirty="0">
                <a:effectLst/>
                <a:latin typeface="Times New Roman" panose="02020603050405020304" pitchFamily="18" charset="0"/>
                <a:ea typeface="Calibri" panose="020F0502020204030204" pitchFamily="34" charset="0"/>
                <a:cs typeface="Times New Roman" panose="02020603050405020304" pitchFamily="18" charset="0"/>
              </a:rPr>
              <a:t>Computer vision techniques exhibit promising solutions for human pose estimation. We aim at implementing concepts of computer vision to train a machine learning model that can be used </a:t>
            </a:r>
            <a:r>
              <a:rPr lang="en-GB" sz="2000" dirty="0">
                <a:latin typeface="Times New Roman" panose="02020603050405020304" pitchFamily="18" charset="0"/>
                <a:ea typeface="Calibri" panose="020F0502020204030204" pitchFamily="34" charset="0"/>
                <a:cs typeface="Times New Roman" panose="02020603050405020304" pitchFamily="18" charset="0"/>
              </a:rPr>
              <a:t>to predict yoga pose in real time.</a:t>
            </a:r>
          </a:p>
          <a:p>
            <a:pPr algn="just"/>
            <a:r>
              <a:rPr lang="en-GB" sz="2000" dirty="0">
                <a:effectLst/>
                <a:latin typeface="Times New Roman" panose="02020603050405020304" pitchFamily="18" charset="0"/>
                <a:ea typeface="Calibri" panose="020F0502020204030204" pitchFamily="34" charset="0"/>
                <a:cs typeface="Times New Roman" panose="02020603050405020304" pitchFamily="18" charset="0"/>
              </a:rPr>
              <a:t>Several methods are used to </a:t>
            </a:r>
            <a:r>
              <a:rPr lang="en-GB" sz="2000" dirty="0">
                <a:latin typeface="Times New Roman" panose="02020603050405020304" pitchFamily="18" charset="0"/>
                <a:ea typeface="Calibri" panose="020F0502020204030204" pitchFamily="34" charset="0"/>
                <a:cs typeface="Times New Roman" panose="02020603050405020304" pitchFamily="18" charset="0"/>
              </a:rPr>
              <a:t>for pose estimation. Some such methods are </a:t>
            </a:r>
            <a:r>
              <a:rPr lang="en-GB" sz="2000" dirty="0" err="1">
                <a:latin typeface="Times New Roman" panose="02020603050405020304" pitchFamily="18" charset="0"/>
                <a:ea typeface="Calibri" panose="020F0502020204030204" pitchFamily="34" charset="0"/>
                <a:cs typeface="Times New Roman" panose="02020603050405020304" pitchFamily="18" charset="0"/>
              </a:rPr>
              <a:t>DeepPose</a:t>
            </a:r>
            <a:r>
              <a:rPr lang="en-GB" sz="2000" dirty="0">
                <a:latin typeface="Times New Roman" panose="02020603050405020304" pitchFamily="18" charset="0"/>
                <a:ea typeface="Calibri" panose="020F0502020204030204" pitchFamily="34" charset="0"/>
                <a:cs typeface="Times New Roman" panose="02020603050405020304" pitchFamily="18" charset="0"/>
              </a:rPr>
              <a:t>, </a:t>
            </a:r>
            <a:r>
              <a:rPr lang="en-GB" sz="2000" dirty="0" err="1">
                <a:latin typeface="Times New Roman" panose="02020603050405020304" pitchFamily="18" charset="0"/>
                <a:ea typeface="Calibri" panose="020F0502020204030204" pitchFamily="34" charset="0"/>
                <a:cs typeface="Times New Roman" panose="02020603050405020304" pitchFamily="18" charset="0"/>
              </a:rPr>
              <a:t>OpenPose</a:t>
            </a:r>
            <a:r>
              <a:rPr lang="en-GB" sz="2000" dirty="0">
                <a:latin typeface="Times New Roman" panose="02020603050405020304" pitchFamily="18" charset="0"/>
                <a:ea typeface="Calibri" panose="020F0502020204030204" pitchFamily="34" charset="0"/>
                <a:cs typeface="Times New Roman" panose="02020603050405020304" pitchFamily="18" charset="0"/>
              </a:rPr>
              <a:t>, </a:t>
            </a:r>
            <a:r>
              <a:rPr lang="en-GB" sz="2000" dirty="0" err="1">
                <a:latin typeface="Times New Roman" panose="02020603050405020304" pitchFamily="18" charset="0"/>
                <a:ea typeface="Calibri" panose="020F0502020204030204" pitchFamily="34" charset="0"/>
                <a:cs typeface="Times New Roman" panose="02020603050405020304" pitchFamily="18" charset="0"/>
              </a:rPr>
              <a:t>PoseNet</a:t>
            </a:r>
            <a:r>
              <a:rPr lang="en-GB" sz="2000" dirty="0">
                <a:latin typeface="Times New Roman" panose="02020603050405020304" pitchFamily="18" charset="0"/>
                <a:ea typeface="Calibri" panose="020F0502020204030204" pitchFamily="34" charset="0"/>
                <a:cs typeface="Times New Roman" panose="02020603050405020304" pitchFamily="18" charset="0"/>
              </a:rPr>
              <a:t> etc.</a:t>
            </a:r>
            <a:r>
              <a:rPr lang="en-IN" sz="2000" dirty="0">
                <a:latin typeface="Times New Roman" panose="02020603050405020304" pitchFamily="18" charset="0"/>
                <a:ea typeface="Calibri" panose="020F0502020204030204" pitchFamily="34" charset="0"/>
                <a:cs typeface="Times New Roman" panose="02020603050405020304" pitchFamily="18" charset="0"/>
              </a:rPr>
              <a:t> We plan on using </a:t>
            </a:r>
            <a:r>
              <a:rPr lang="en-IN" sz="2000" dirty="0" err="1">
                <a:latin typeface="Times New Roman" panose="02020603050405020304" pitchFamily="18" charset="0"/>
                <a:ea typeface="Calibri" panose="020F0502020204030204" pitchFamily="34" charset="0"/>
                <a:cs typeface="Times New Roman" panose="02020603050405020304" pitchFamily="18" charset="0"/>
              </a:rPr>
              <a:t>MediaPipe</a:t>
            </a:r>
            <a:r>
              <a:rPr lang="en-IN" sz="2000" dirty="0">
                <a:latin typeface="Times New Roman" panose="02020603050405020304" pitchFamily="18" charset="0"/>
                <a:ea typeface="Calibri" panose="020F0502020204030204" pitchFamily="34" charset="0"/>
                <a:cs typeface="Times New Roman" panose="02020603050405020304" pitchFamily="18" charset="0"/>
              </a:rPr>
              <a:t>, </a:t>
            </a:r>
            <a:r>
              <a:rPr lang="en-GB" sz="2000" dirty="0">
                <a:latin typeface="Times New Roman" panose="02020603050405020304" pitchFamily="18" charset="0"/>
                <a:ea typeface="Calibri" panose="020F0502020204030204" pitchFamily="34" charset="0"/>
                <a:cs typeface="Times New Roman" panose="02020603050405020304" pitchFamily="18" charset="0"/>
              </a:rPr>
              <a:t>a cross-platform, customizable ML solutions for live and streaming media, to achieve our aim.</a:t>
            </a:r>
          </a:p>
        </p:txBody>
      </p:sp>
      <p:sp>
        <p:nvSpPr>
          <p:cNvPr id="5" name="Slide Number Placeholder 4">
            <a:extLst>
              <a:ext uri="{FF2B5EF4-FFF2-40B4-BE49-F238E27FC236}">
                <a16:creationId xmlns:a16="http://schemas.microsoft.com/office/drawing/2014/main" id="{8925614D-8F07-4BA3-9548-2BE1C96E0C85}"/>
              </a:ext>
            </a:extLst>
          </p:cNvPr>
          <p:cNvSpPr>
            <a:spLocks noGrp="1"/>
          </p:cNvSpPr>
          <p:nvPr>
            <p:ph type="sldNum" idx="12"/>
          </p:nvPr>
        </p:nvSpPr>
        <p:spPr/>
        <p:txBody>
          <a:bodyPr/>
          <a:lstStyle/>
          <a:p>
            <a:fld id="{00000000-1234-1234-1234-123412341234}" type="slidenum">
              <a:rPr lang="en" smtClean="0"/>
              <a:pPr/>
              <a:t>4</a:t>
            </a:fld>
            <a:endParaRPr lang="en"/>
          </a:p>
        </p:txBody>
      </p:sp>
    </p:spTree>
    <p:extLst>
      <p:ext uri="{BB962C8B-B14F-4D97-AF65-F5344CB8AC3E}">
        <p14:creationId xmlns:p14="http://schemas.microsoft.com/office/powerpoint/2010/main" val="1936404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6B580-FB29-44A4-AF04-EF621BEACE33}"/>
              </a:ext>
            </a:extLst>
          </p:cNvPr>
          <p:cNvSpPr>
            <a:spLocks noGrp="1"/>
          </p:cNvSpPr>
          <p:nvPr>
            <p:ph type="title"/>
          </p:nvPr>
        </p:nvSpPr>
        <p:spPr>
          <a:xfrm>
            <a:off x="415600" y="143041"/>
            <a:ext cx="11360800" cy="994672"/>
          </a:xfrm>
        </p:spPr>
        <p:txBody>
          <a:bodyPr/>
          <a:lstStyle/>
          <a:p>
            <a:pPr algn="ctr"/>
            <a:r>
              <a:rPr lang="en-IN" sz="4400" b="1" u="sng" dirty="0">
                <a:latin typeface="AvantGarde LT Medium Caps" panose="02000603030000020004" pitchFamily="2" charset="0"/>
              </a:rPr>
              <a:t>Related Work</a:t>
            </a:r>
          </a:p>
        </p:txBody>
      </p:sp>
      <p:sp>
        <p:nvSpPr>
          <p:cNvPr id="3" name="Text Placeholder 2">
            <a:extLst>
              <a:ext uri="{FF2B5EF4-FFF2-40B4-BE49-F238E27FC236}">
                <a16:creationId xmlns:a16="http://schemas.microsoft.com/office/drawing/2014/main" id="{0981B0B1-CA56-4B75-B5D0-837C8D3527CB}"/>
              </a:ext>
            </a:extLst>
          </p:cNvPr>
          <p:cNvSpPr>
            <a:spLocks noGrp="1"/>
          </p:cNvSpPr>
          <p:nvPr>
            <p:ph type="body" idx="1"/>
          </p:nvPr>
        </p:nvSpPr>
        <p:spPr>
          <a:xfrm>
            <a:off x="415600" y="1009650"/>
            <a:ext cx="11360800" cy="5207973"/>
          </a:xfrm>
        </p:spPr>
        <p:txBody>
          <a:bodyPr/>
          <a:lstStyle/>
          <a:p>
            <a:pPr marL="285750" indent="-285750" algn="just">
              <a:lnSpc>
                <a:spcPct val="115000"/>
              </a:lnSpc>
              <a:spcAft>
                <a:spcPts val="600"/>
              </a:spcAft>
            </a:pPr>
            <a:r>
              <a:rPr lang="en-GB" sz="1800" b="1" dirty="0" err="1">
                <a:effectLst/>
                <a:latin typeface="Times New Roman" panose="02020603050405020304" pitchFamily="18" charset="0"/>
                <a:ea typeface="Calibri" panose="020F0502020204030204" pitchFamily="34" charset="0"/>
                <a:cs typeface="Times New Roman" panose="02020603050405020304" pitchFamily="18" charset="0"/>
              </a:rPr>
              <a:t>DeepPose</a:t>
            </a:r>
            <a:r>
              <a:rPr lang="en-GB" sz="18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was the first major paper, published in CVPR 2014 that applied Deep Learning to Human pose estimation. It achieved SOTA performance and beat existing models back in the year 2014.</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15000"/>
              </a:lnSpc>
              <a:spcAft>
                <a:spcPts val="600"/>
              </a:spcAft>
            </a:pPr>
            <a:r>
              <a:rPr lang="en-GB" sz="1800" b="1" dirty="0">
                <a:effectLst/>
                <a:latin typeface="Times New Roman" panose="02020603050405020304" pitchFamily="18" charset="0"/>
                <a:ea typeface="Calibri" panose="020F0502020204030204" pitchFamily="34" charset="0"/>
                <a:cs typeface="Times New Roman" panose="02020603050405020304" pitchFamily="18" charset="0"/>
              </a:rPr>
              <a:t>Efficient Object Localization</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Using Convolutional Networks uses heatmaps by sliding through multiple subsets of the image (windows) in parallel to simultaneously capture features at a variety of scales. A heatmap predicts the probability of one of the essential points.</a:t>
            </a:r>
            <a:endParaRPr lang="en-IN" sz="1800" dirty="0">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15000"/>
              </a:lnSpc>
              <a:spcAft>
                <a:spcPts val="600"/>
              </a:spcAft>
            </a:pPr>
            <a:r>
              <a:rPr lang="en-GB" sz="1800" b="1" dirty="0">
                <a:effectLst/>
                <a:latin typeface="Times New Roman" panose="02020603050405020304" pitchFamily="18" charset="0"/>
                <a:ea typeface="Calibri" panose="020F0502020204030204" pitchFamily="34" charset="0"/>
                <a:cs typeface="Times New Roman" panose="02020603050405020304" pitchFamily="18" charset="0"/>
              </a:rPr>
              <a:t>Convolutional Pose Machines </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propose the serial usage of stages to predict. A CPM consists of an image feature computation module followed by a prediction module. The multiple stages can be trained end to end.</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15000"/>
              </a:lnSpc>
              <a:spcAft>
                <a:spcPts val="600"/>
              </a:spcAf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The </a:t>
            </a:r>
            <a:r>
              <a:rPr lang="en-GB" sz="1800" b="1" dirty="0" err="1">
                <a:effectLst/>
                <a:latin typeface="Times New Roman" panose="02020603050405020304" pitchFamily="18" charset="0"/>
                <a:ea typeface="Calibri" panose="020F0502020204030204" pitchFamily="34" charset="0"/>
                <a:cs typeface="Times New Roman" panose="02020603050405020304" pitchFamily="18" charset="0"/>
              </a:rPr>
              <a:t>HRNet</a:t>
            </a:r>
            <a:r>
              <a:rPr lang="en-GB" sz="1800" b="1" dirty="0">
                <a:effectLst/>
                <a:latin typeface="Times New Roman" panose="02020603050405020304" pitchFamily="18" charset="0"/>
                <a:ea typeface="Calibri" panose="020F0502020204030204" pitchFamily="34" charset="0"/>
                <a:cs typeface="Times New Roman" panose="02020603050405020304" pitchFamily="18" charset="0"/>
              </a:rPr>
              <a:t> (High-Resolution Network) </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model maintains a high-resolution representation throughout the whole process, instead of high → low → high-resolution representation, and this works very well. The architecture starts from a high-resolution subnetwork as the first stage, and gradually adds high-to-low resolution subnetworks one by one to form more stages and connect the multi-resolution subnetworks in parallel.</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19627" indent="-285750">
              <a:lnSpc>
                <a:spcPct val="107000"/>
              </a:lnSpc>
            </a:pPr>
            <a:r>
              <a:rPr lang="en-GB" sz="1800" b="1" dirty="0" err="1">
                <a:effectLst/>
                <a:latin typeface="Times New Roman" panose="02020603050405020304" pitchFamily="18" charset="0"/>
                <a:ea typeface="Calibri" panose="020F0502020204030204" pitchFamily="34" charset="0"/>
                <a:cs typeface="Times New Roman" panose="02020603050405020304" pitchFamily="18" charset="0"/>
              </a:rPr>
              <a:t>OpenPose</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offers </a:t>
            </a:r>
            <a:r>
              <a:rPr lang="en-GB" sz="1800" dirty="0" err="1">
                <a:effectLst/>
                <a:latin typeface="Times New Roman" panose="02020603050405020304" pitchFamily="18" charset="0"/>
                <a:ea typeface="Calibri" panose="020F0502020204030204" pitchFamily="34" charset="0"/>
                <a:cs typeface="Times New Roman" panose="02020603050405020304" pitchFamily="18" charset="0"/>
              </a:rPr>
              <a:t>realtime</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Multi-Person 2D Pose Estimation using Part Affinity Fields proposes the detection of multiple people in an image. It uses an approach called non-parametric representation, also known as Part Affinity Fields (PAFs).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186262" indent="0" algn="just">
              <a:buNone/>
            </a:pPr>
            <a:endParaRPr lang="en-GB" sz="200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A6C21A89-01AC-43DE-8B8F-C1E183BBC6B5}"/>
              </a:ext>
            </a:extLst>
          </p:cNvPr>
          <p:cNvSpPr>
            <a:spLocks noGrp="1"/>
          </p:cNvSpPr>
          <p:nvPr>
            <p:ph type="sldNum" idx="12"/>
          </p:nvPr>
        </p:nvSpPr>
        <p:spPr/>
        <p:txBody>
          <a:bodyPr/>
          <a:lstStyle/>
          <a:p>
            <a:fld id="{00000000-1234-1234-1234-123412341234}" type="slidenum">
              <a:rPr lang="en" smtClean="0"/>
              <a:pPr/>
              <a:t>5</a:t>
            </a:fld>
            <a:endParaRPr lang="en"/>
          </a:p>
        </p:txBody>
      </p:sp>
    </p:spTree>
    <p:extLst>
      <p:ext uri="{BB962C8B-B14F-4D97-AF65-F5344CB8AC3E}">
        <p14:creationId xmlns:p14="http://schemas.microsoft.com/office/powerpoint/2010/main" val="32464676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6B580-FB29-44A4-AF04-EF621BEACE33}"/>
              </a:ext>
            </a:extLst>
          </p:cNvPr>
          <p:cNvSpPr>
            <a:spLocks noGrp="1"/>
          </p:cNvSpPr>
          <p:nvPr>
            <p:ph type="title"/>
          </p:nvPr>
        </p:nvSpPr>
        <p:spPr>
          <a:xfrm>
            <a:off x="415600" y="837127"/>
            <a:ext cx="11360800" cy="994672"/>
          </a:xfrm>
        </p:spPr>
        <p:txBody>
          <a:bodyPr/>
          <a:lstStyle/>
          <a:p>
            <a:pPr algn="ctr"/>
            <a:r>
              <a:rPr lang="en-IN" b="1" u="sng" dirty="0">
                <a:latin typeface="AvantGarde LT Medium Caps" panose="02000603030000020004" pitchFamily="2" charset="0"/>
              </a:rPr>
              <a:t>Problem Statement</a:t>
            </a:r>
            <a:endParaRPr lang="en-IN" sz="4400" b="1" u="sng" dirty="0">
              <a:latin typeface="AvantGarde LT Medium Caps" panose="02000603030000020004" pitchFamily="2" charset="0"/>
            </a:endParaRPr>
          </a:p>
        </p:txBody>
      </p:sp>
      <p:sp>
        <p:nvSpPr>
          <p:cNvPr id="3" name="Text Placeholder 2">
            <a:extLst>
              <a:ext uri="{FF2B5EF4-FFF2-40B4-BE49-F238E27FC236}">
                <a16:creationId xmlns:a16="http://schemas.microsoft.com/office/drawing/2014/main" id="{0981B0B1-CA56-4B75-B5D0-837C8D3527CB}"/>
              </a:ext>
            </a:extLst>
          </p:cNvPr>
          <p:cNvSpPr>
            <a:spLocks noGrp="1"/>
          </p:cNvSpPr>
          <p:nvPr>
            <p:ph type="body" idx="1"/>
          </p:nvPr>
        </p:nvSpPr>
        <p:spPr>
          <a:xfrm>
            <a:off x="415600" y="2163651"/>
            <a:ext cx="11360800" cy="4053972"/>
          </a:xfrm>
        </p:spPr>
        <p:txBody>
          <a:bodyPr/>
          <a:lstStyle/>
          <a:p>
            <a:pPr marL="186262" indent="0" algn="just">
              <a:buNone/>
            </a:pPr>
            <a:endParaRPr lang="en-GB" sz="2000" dirty="0">
              <a:latin typeface="Times New Roman" panose="02020603050405020304" pitchFamily="18" charset="0"/>
              <a:cs typeface="Times New Roman" panose="02020603050405020304" pitchFamily="18" charset="0"/>
            </a:endParaRPr>
          </a:p>
          <a:p>
            <a:pPr marL="186262" indent="0" algn="just">
              <a:buNone/>
            </a:pPr>
            <a:r>
              <a:rPr lang="en-GB" sz="2000" dirty="0">
                <a:latin typeface="Times New Roman" panose="02020603050405020304" pitchFamily="18" charset="0"/>
                <a:cs typeface="Times New Roman" panose="02020603050405020304" pitchFamily="18" charset="0"/>
              </a:rPr>
              <a:t>Yoga, if done properly has vast health benefits. But if performed incorrectly it can cause a lot of problems like ankle sprain, stiff neck, muscle pulls, etc. Thus, at least in initial stages yoga must be performed under an experienced instructor. This might not always be possible, owing to expensive yoga classes and social distancing restrictions being imposed around the world.</a:t>
            </a:r>
          </a:p>
          <a:p>
            <a:pPr marL="186262" indent="0" algn="just">
              <a:buNone/>
            </a:pPr>
            <a:endParaRPr lang="en-GB" sz="200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A6C21A89-01AC-43DE-8B8F-C1E183BBC6B5}"/>
              </a:ext>
            </a:extLst>
          </p:cNvPr>
          <p:cNvSpPr>
            <a:spLocks noGrp="1"/>
          </p:cNvSpPr>
          <p:nvPr>
            <p:ph type="sldNum" idx="12"/>
          </p:nvPr>
        </p:nvSpPr>
        <p:spPr/>
        <p:txBody>
          <a:bodyPr/>
          <a:lstStyle/>
          <a:p>
            <a:fld id="{00000000-1234-1234-1234-123412341234}" type="slidenum">
              <a:rPr lang="en" smtClean="0"/>
              <a:pPr/>
              <a:t>6</a:t>
            </a:fld>
            <a:endParaRPr lang="en"/>
          </a:p>
        </p:txBody>
      </p:sp>
    </p:spTree>
    <p:extLst>
      <p:ext uri="{BB962C8B-B14F-4D97-AF65-F5344CB8AC3E}">
        <p14:creationId xmlns:p14="http://schemas.microsoft.com/office/powerpoint/2010/main" val="17516400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6B580-FB29-44A4-AF04-EF621BEACE33}"/>
              </a:ext>
            </a:extLst>
          </p:cNvPr>
          <p:cNvSpPr>
            <a:spLocks noGrp="1"/>
          </p:cNvSpPr>
          <p:nvPr>
            <p:ph type="title"/>
          </p:nvPr>
        </p:nvSpPr>
        <p:spPr>
          <a:xfrm>
            <a:off x="415600" y="837127"/>
            <a:ext cx="11360800" cy="994672"/>
          </a:xfrm>
        </p:spPr>
        <p:txBody>
          <a:bodyPr/>
          <a:lstStyle/>
          <a:p>
            <a:pPr algn="ctr"/>
            <a:r>
              <a:rPr lang="en-IN" sz="4400" b="1" u="sng" dirty="0">
                <a:latin typeface="AvantGarde LT Medium Caps" panose="02000603030000020004" pitchFamily="2" charset="0"/>
              </a:rPr>
              <a:t>Objectives</a:t>
            </a:r>
          </a:p>
        </p:txBody>
      </p:sp>
      <p:sp>
        <p:nvSpPr>
          <p:cNvPr id="3" name="Text Placeholder 2">
            <a:extLst>
              <a:ext uri="{FF2B5EF4-FFF2-40B4-BE49-F238E27FC236}">
                <a16:creationId xmlns:a16="http://schemas.microsoft.com/office/drawing/2014/main" id="{0981B0B1-CA56-4B75-B5D0-837C8D3527CB}"/>
              </a:ext>
            </a:extLst>
          </p:cNvPr>
          <p:cNvSpPr>
            <a:spLocks noGrp="1"/>
          </p:cNvSpPr>
          <p:nvPr>
            <p:ph type="body" idx="1"/>
          </p:nvPr>
        </p:nvSpPr>
        <p:spPr>
          <a:xfrm>
            <a:off x="415600" y="2163651"/>
            <a:ext cx="11360800" cy="4053972"/>
          </a:xfrm>
        </p:spPr>
        <p:txBody>
          <a:bodyPr/>
          <a:lstStyle/>
          <a:p>
            <a:pPr marL="186262" indent="0" algn="just">
              <a:buNone/>
            </a:pPr>
            <a:endParaRPr lang="en-GB" sz="2000" dirty="0">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Aft>
                <a:spcPts val="600"/>
              </a:spcAft>
              <a:buFont typeface="Symbol" panose="05050102010706020507" pitchFamily="18" charset="2"/>
              <a:buChar char=""/>
            </a:pPr>
            <a:r>
              <a:rPr lang="en-GB" sz="2000" dirty="0">
                <a:effectLst/>
                <a:latin typeface="Times New Roman" panose="02020603050405020304" pitchFamily="18" charset="0"/>
                <a:ea typeface="Calibri" panose="020F0502020204030204" pitchFamily="34" charset="0"/>
                <a:cs typeface="Times New Roman" panose="02020603050405020304" pitchFamily="18" charset="0"/>
              </a:rPr>
              <a:t>Comparative analysis of different classifiers for Yoga pose classification.</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600"/>
              </a:spcAft>
              <a:buFont typeface="Symbol" panose="05050102010706020507" pitchFamily="18" charset="2"/>
              <a:buChar char=""/>
            </a:pPr>
            <a:r>
              <a:rPr lang="en-GB" sz="2000" dirty="0">
                <a:effectLst/>
                <a:latin typeface="Times New Roman" panose="02020603050405020304" pitchFamily="18" charset="0"/>
                <a:ea typeface="Calibri" panose="020F0502020204030204" pitchFamily="34" charset="0"/>
                <a:cs typeface="Times New Roman" panose="02020603050405020304" pitchFamily="18" charset="0"/>
              </a:rPr>
              <a:t>Collection and cleaning of dataset of five poses for yoga pose classification.</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600"/>
              </a:spcAft>
              <a:buFont typeface="Symbol" panose="05050102010706020507" pitchFamily="18" charset="2"/>
              <a:buChar char=""/>
            </a:pPr>
            <a:r>
              <a:rPr lang="en-GB" sz="2000" dirty="0">
                <a:effectLst/>
                <a:latin typeface="Times New Roman" panose="02020603050405020304" pitchFamily="18" charset="0"/>
                <a:ea typeface="Calibri" panose="020F0502020204030204" pitchFamily="34" charset="0"/>
                <a:cs typeface="Times New Roman" panose="02020603050405020304" pitchFamily="18" charset="0"/>
              </a:rPr>
              <a:t>Design a classification model for predicting yoga pose accurately</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600"/>
              </a:spcAft>
              <a:buFont typeface="Symbol" panose="05050102010706020507" pitchFamily="18" charset="2"/>
              <a:buChar char=""/>
            </a:pPr>
            <a:r>
              <a:rPr lang="en-GB" sz="2000" dirty="0">
                <a:effectLst/>
                <a:latin typeface="Times New Roman" panose="02020603050405020304" pitchFamily="18" charset="0"/>
                <a:ea typeface="Calibri" panose="020F0502020204030204" pitchFamily="34" charset="0"/>
                <a:cs typeface="Times New Roman" panose="02020603050405020304" pitchFamily="18" charset="0"/>
              </a:rPr>
              <a:t>Evaluation of the proposed model</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600"/>
              </a:spcAft>
              <a:buFont typeface="Symbol" panose="05050102010706020507" pitchFamily="18" charset="2"/>
              <a:buChar char=""/>
            </a:pPr>
            <a:r>
              <a:rPr lang="en-GB" sz="2000" dirty="0">
                <a:effectLst/>
                <a:latin typeface="Times New Roman" panose="02020603050405020304" pitchFamily="18" charset="0"/>
                <a:ea typeface="Calibri" panose="020F0502020204030204" pitchFamily="34" charset="0"/>
                <a:cs typeface="Times New Roman" panose="02020603050405020304" pitchFamily="18" charset="0"/>
              </a:rPr>
              <a:t>Building an interactive web application for the user.</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186262" indent="0" algn="just">
              <a:buNone/>
            </a:pPr>
            <a:endParaRPr lang="en-GB" sz="200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A6C21A89-01AC-43DE-8B8F-C1E183BBC6B5}"/>
              </a:ext>
            </a:extLst>
          </p:cNvPr>
          <p:cNvSpPr>
            <a:spLocks noGrp="1"/>
          </p:cNvSpPr>
          <p:nvPr>
            <p:ph type="sldNum" idx="12"/>
          </p:nvPr>
        </p:nvSpPr>
        <p:spPr/>
        <p:txBody>
          <a:bodyPr/>
          <a:lstStyle/>
          <a:p>
            <a:fld id="{00000000-1234-1234-1234-123412341234}" type="slidenum">
              <a:rPr lang="en" smtClean="0"/>
              <a:pPr/>
              <a:t>7</a:t>
            </a:fld>
            <a:endParaRPr lang="en"/>
          </a:p>
        </p:txBody>
      </p:sp>
    </p:spTree>
    <p:extLst>
      <p:ext uri="{BB962C8B-B14F-4D97-AF65-F5344CB8AC3E}">
        <p14:creationId xmlns:p14="http://schemas.microsoft.com/office/powerpoint/2010/main" val="4026828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A8BA1-37D6-4F97-A0C9-F91B0AC0F784}"/>
              </a:ext>
            </a:extLst>
          </p:cNvPr>
          <p:cNvSpPr>
            <a:spLocks noGrp="1"/>
          </p:cNvSpPr>
          <p:nvPr>
            <p:ph type="title"/>
          </p:nvPr>
        </p:nvSpPr>
        <p:spPr>
          <a:xfrm>
            <a:off x="482275" y="640378"/>
            <a:ext cx="11360800" cy="777953"/>
          </a:xfrm>
        </p:spPr>
        <p:txBody>
          <a:bodyPr/>
          <a:lstStyle/>
          <a:p>
            <a:pPr algn="ctr"/>
            <a:r>
              <a:rPr lang="en-IN" sz="4400" b="1" u="sng" dirty="0">
                <a:latin typeface="AvantGarde LT Medium Caps" panose="02000603030000020004" pitchFamily="2" charset="0"/>
                <a:cs typeface="Times New Roman" panose="02020603050405020304" pitchFamily="18" charset="0"/>
              </a:rPr>
              <a:t>Methodology</a:t>
            </a:r>
            <a:endParaRPr lang="en-IN" sz="4400" b="1" u="sng" dirty="0">
              <a:latin typeface="AvantGarde LT Medium Caps" panose="02000603030000020004" pitchFamily="2" charset="0"/>
            </a:endParaRPr>
          </a:p>
        </p:txBody>
      </p:sp>
      <p:sp>
        <p:nvSpPr>
          <p:cNvPr id="3" name="Text Placeholder 2">
            <a:extLst>
              <a:ext uri="{FF2B5EF4-FFF2-40B4-BE49-F238E27FC236}">
                <a16:creationId xmlns:a16="http://schemas.microsoft.com/office/drawing/2014/main" id="{A16DEDA4-C24C-4F61-9370-E1F5F4764498}"/>
              </a:ext>
            </a:extLst>
          </p:cNvPr>
          <p:cNvSpPr>
            <a:spLocks noGrp="1"/>
          </p:cNvSpPr>
          <p:nvPr>
            <p:ph type="body" idx="1"/>
          </p:nvPr>
        </p:nvSpPr>
        <p:spPr>
          <a:xfrm>
            <a:off x="415599" y="1609982"/>
            <a:ext cx="11360799" cy="4607640"/>
          </a:xfrm>
        </p:spPr>
        <p:txBody>
          <a:bodyPr/>
          <a:lstStyle/>
          <a:p>
            <a:pPr marL="186262" indent="0" algn="just">
              <a:buNone/>
            </a:pPr>
            <a:r>
              <a:rPr lang="en-IN" sz="2000" dirty="0">
                <a:latin typeface="Times New Roman" panose="02020603050405020304" pitchFamily="18" charset="0"/>
                <a:cs typeface="Times New Roman" panose="02020603050405020304" pitchFamily="18" charset="0"/>
              </a:rPr>
              <a:t>The project involves all the steps involved in a typical ML project. They are:</a:t>
            </a:r>
          </a:p>
          <a:p>
            <a:pPr algn="just"/>
            <a:r>
              <a:rPr lang="en-GB" sz="2000" dirty="0">
                <a:latin typeface="Times New Roman" panose="02020603050405020304" pitchFamily="18" charset="0"/>
                <a:cs typeface="Times New Roman" panose="02020603050405020304" pitchFamily="18" charset="0"/>
              </a:rPr>
              <a:t>Loading the dataset</a:t>
            </a:r>
          </a:p>
          <a:p>
            <a:pPr algn="just"/>
            <a:r>
              <a:rPr lang="en-GB" sz="2000" dirty="0">
                <a:latin typeface="Times New Roman" panose="02020603050405020304" pitchFamily="18" charset="0"/>
                <a:cs typeface="Times New Roman" panose="02020603050405020304" pitchFamily="18" charset="0"/>
              </a:rPr>
              <a:t>Exploratory data analysis</a:t>
            </a:r>
          </a:p>
          <a:p>
            <a:pPr algn="just"/>
            <a:r>
              <a:rPr lang="en-GB" sz="2000" dirty="0">
                <a:latin typeface="Times New Roman" panose="02020603050405020304" pitchFamily="18" charset="0"/>
                <a:cs typeface="Times New Roman" panose="02020603050405020304" pitchFamily="18" charset="0"/>
              </a:rPr>
              <a:t>Data pre-processing</a:t>
            </a:r>
          </a:p>
          <a:p>
            <a:pPr algn="just"/>
            <a:r>
              <a:rPr lang="en-GB" sz="2000" dirty="0">
                <a:latin typeface="Times New Roman" panose="02020603050405020304" pitchFamily="18" charset="0"/>
                <a:cs typeface="Times New Roman" panose="02020603050405020304" pitchFamily="18" charset="0"/>
              </a:rPr>
              <a:t>Building the model</a:t>
            </a:r>
          </a:p>
          <a:p>
            <a:pPr algn="just"/>
            <a:r>
              <a:rPr lang="en-GB" sz="2000" dirty="0">
                <a:latin typeface="Times New Roman" panose="02020603050405020304" pitchFamily="18" charset="0"/>
                <a:cs typeface="Times New Roman" panose="02020603050405020304" pitchFamily="18" charset="0"/>
              </a:rPr>
              <a:t>Compiling the model</a:t>
            </a:r>
          </a:p>
          <a:p>
            <a:pPr algn="just"/>
            <a:r>
              <a:rPr lang="en-GB" sz="2000" dirty="0">
                <a:latin typeface="Times New Roman" panose="02020603050405020304" pitchFamily="18" charset="0"/>
                <a:cs typeface="Times New Roman" panose="02020603050405020304" pitchFamily="18" charset="0"/>
              </a:rPr>
              <a:t>Training the model</a:t>
            </a:r>
          </a:p>
          <a:p>
            <a:pPr algn="just"/>
            <a:r>
              <a:rPr lang="en-GB" sz="2000" dirty="0">
                <a:latin typeface="Times New Roman" panose="02020603050405020304" pitchFamily="18" charset="0"/>
                <a:cs typeface="Times New Roman" panose="02020603050405020304" pitchFamily="18" charset="0"/>
              </a:rPr>
              <a:t>Using our model to make predictions</a:t>
            </a:r>
          </a:p>
          <a:p>
            <a:pPr marL="186262" indent="0" algn="just">
              <a:buNone/>
            </a:pPr>
            <a:r>
              <a:rPr lang="en-GB" sz="2000" dirty="0">
                <a:latin typeface="Times New Roman" panose="02020603050405020304" pitchFamily="18" charset="0"/>
                <a:cs typeface="Times New Roman" panose="02020603050405020304" pitchFamily="18" charset="0"/>
              </a:rPr>
              <a:t>We’ll be building a dataset with 5 poses using a </a:t>
            </a:r>
            <a:r>
              <a:rPr lang="en-GB" sz="2000" dirty="0" err="1">
                <a:latin typeface="Times New Roman" panose="02020603050405020304" pitchFamily="18" charset="0"/>
                <a:cs typeface="Times New Roman" panose="02020603050405020304" pitchFamily="18" charset="0"/>
              </a:rPr>
              <a:t>webscraper</a:t>
            </a:r>
            <a:r>
              <a:rPr lang="en-GB" sz="2000" dirty="0">
                <a:latin typeface="Times New Roman" panose="02020603050405020304" pitchFamily="18" charset="0"/>
                <a:cs typeface="Times New Roman" panose="02020603050405020304" pitchFamily="18" charset="0"/>
              </a:rPr>
              <a:t>. Once the dataset is cleaned and processed, we’ll load it and convert the images into required format. We’ll use </a:t>
            </a:r>
            <a:r>
              <a:rPr lang="en-GB" sz="2000" dirty="0" err="1">
                <a:latin typeface="Times New Roman" panose="02020603050405020304" pitchFamily="18" charset="0"/>
                <a:cs typeface="Times New Roman" panose="02020603050405020304" pitchFamily="18" charset="0"/>
              </a:rPr>
              <a:t>MediaPipe</a:t>
            </a:r>
            <a:r>
              <a:rPr lang="en-GB" sz="2000" dirty="0">
                <a:latin typeface="Times New Roman" panose="02020603050405020304" pitchFamily="18" charset="0"/>
                <a:cs typeface="Times New Roman" panose="02020603050405020304" pitchFamily="18" charset="0"/>
              </a:rPr>
              <a:t> to find a number of landmarks in the human body and on the basis of the position of those landmarks we’ll determine the pose being performed and use it to train our model. Once the model is trained we’ll use it to predict yoga pose in real time.</a:t>
            </a:r>
          </a:p>
          <a:p>
            <a:pPr marL="186262" indent="0" algn="just">
              <a:buNone/>
            </a:pPr>
            <a:r>
              <a:rPr lang="en-GB" sz="2000" dirty="0">
                <a:latin typeface="Times New Roman" panose="02020603050405020304" pitchFamily="18" charset="0"/>
                <a:cs typeface="Times New Roman" panose="02020603050405020304" pitchFamily="18" charset="0"/>
              </a:rPr>
              <a:t>We plan on creating a web-application that a user will be able to use for real-time pose prediction.</a:t>
            </a:r>
          </a:p>
          <a:p>
            <a:pPr marL="186262" indent="0" algn="just">
              <a:buNone/>
            </a:pPr>
            <a:endParaRPr lang="en-IN" sz="2000" dirty="0">
              <a:latin typeface="Times New Roman" panose="02020603050405020304" pitchFamily="18" charset="0"/>
              <a:cs typeface="Times New Roman" panose="02020603050405020304" pitchFamily="18" charset="0"/>
            </a:endParaRPr>
          </a:p>
          <a:p>
            <a:pPr marL="186262" indent="0" algn="just">
              <a:buNone/>
            </a:pPr>
            <a:endParaRPr lang="en-IN" sz="200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9F86A016-6413-4979-ACD8-91410942E434}"/>
              </a:ext>
            </a:extLst>
          </p:cNvPr>
          <p:cNvSpPr>
            <a:spLocks noGrp="1"/>
          </p:cNvSpPr>
          <p:nvPr>
            <p:ph type="sldNum" idx="12"/>
          </p:nvPr>
        </p:nvSpPr>
        <p:spPr/>
        <p:txBody>
          <a:bodyPr/>
          <a:lstStyle/>
          <a:p>
            <a:fld id="{00000000-1234-1234-1234-123412341234}" type="slidenum">
              <a:rPr lang="en" smtClean="0"/>
              <a:pPr/>
              <a:t>8</a:t>
            </a:fld>
            <a:endParaRPr lang="en"/>
          </a:p>
        </p:txBody>
      </p:sp>
    </p:spTree>
    <p:extLst>
      <p:ext uri="{BB962C8B-B14F-4D97-AF65-F5344CB8AC3E}">
        <p14:creationId xmlns:p14="http://schemas.microsoft.com/office/powerpoint/2010/main" val="12578590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662A0-E976-4BF1-9A10-A9C5905F9C99}"/>
              </a:ext>
            </a:extLst>
          </p:cNvPr>
          <p:cNvSpPr>
            <a:spLocks noGrp="1"/>
          </p:cNvSpPr>
          <p:nvPr>
            <p:ph type="title"/>
          </p:nvPr>
        </p:nvSpPr>
        <p:spPr>
          <a:xfrm>
            <a:off x="415599" y="894835"/>
            <a:ext cx="11360800" cy="652632"/>
          </a:xfrm>
        </p:spPr>
        <p:txBody>
          <a:bodyPr/>
          <a:lstStyle/>
          <a:p>
            <a:pPr algn="ctr"/>
            <a:r>
              <a:rPr lang="en-GB" b="1" u="sng" dirty="0">
                <a:latin typeface="AvantGarde LT Medium Caps" panose="02000603030000020004" pitchFamily="2" charset="0"/>
                <a:ea typeface="Calibri" panose="020F0502020204030204" pitchFamily="34" charset="0"/>
                <a:cs typeface="Times New Roman" panose="02020603050405020304" pitchFamily="18" charset="0"/>
              </a:rPr>
              <a:t>Workflow</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5" name="Slide Number Placeholder 4">
            <a:extLst>
              <a:ext uri="{FF2B5EF4-FFF2-40B4-BE49-F238E27FC236}">
                <a16:creationId xmlns:a16="http://schemas.microsoft.com/office/drawing/2014/main" id="{8CAB1DF6-AB20-48C9-B246-CB1DF68AC823}"/>
              </a:ext>
            </a:extLst>
          </p:cNvPr>
          <p:cNvSpPr>
            <a:spLocks noGrp="1"/>
          </p:cNvSpPr>
          <p:nvPr>
            <p:ph type="sldNum" idx="12"/>
          </p:nvPr>
        </p:nvSpPr>
        <p:spPr/>
        <p:txBody>
          <a:bodyPr/>
          <a:lstStyle/>
          <a:p>
            <a:fld id="{00000000-1234-1234-1234-123412341234}" type="slidenum">
              <a:rPr lang="en" smtClean="0"/>
              <a:pPr/>
              <a:t>9</a:t>
            </a:fld>
            <a:endParaRPr lang="en"/>
          </a:p>
        </p:txBody>
      </p:sp>
      <p:pic>
        <p:nvPicPr>
          <p:cNvPr id="7" name="Picture 6">
            <a:extLst>
              <a:ext uri="{FF2B5EF4-FFF2-40B4-BE49-F238E27FC236}">
                <a16:creationId xmlns:a16="http://schemas.microsoft.com/office/drawing/2014/main" id="{EF685B62-3BE8-485E-B88C-5E505805CD45}"/>
              </a:ext>
            </a:extLst>
          </p:cNvPr>
          <p:cNvPicPr>
            <a:picLocks noChangeAspect="1"/>
          </p:cNvPicPr>
          <p:nvPr/>
        </p:nvPicPr>
        <p:blipFill>
          <a:blip r:embed="rId2"/>
          <a:stretch>
            <a:fillRect/>
          </a:stretch>
        </p:blipFill>
        <p:spPr>
          <a:xfrm>
            <a:off x="1279742" y="1877667"/>
            <a:ext cx="9632515" cy="4000847"/>
          </a:xfrm>
          <a:prstGeom prst="rect">
            <a:avLst/>
          </a:prstGeom>
        </p:spPr>
      </p:pic>
    </p:spTree>
    <p:extLst>
      <p:ext uri="{BB962C8B-B14F-4D97-AF65-F5344CB8AC3E}">
        <p14:creationId xmlns:p14="http://schemas.microsoft.com/office/powerpoint/2010/main" val="26289407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3706</TotalTime>
  <Words>1723</Words>
  <Application>Microsoft Office PowerPoint</Application>
  <PresentationFormat>Widescreen</PresentationFormat>
  <Paragraphs>92</Paragraphs>
  <Slides>18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Arial</vt:lpstr>
      <vt:lpstr>AvantGarde LT Medium Caps</vt:lpstr>
      <vt:lpstr>Bahnschrift</vt:lpstr>
      <vt:lpstr>Calibri</vt:lpstr>
      <vt:lpstr>Calibri Light</vt:lpstr>
      <vt:lpstr>Symbol</vt:lpstr>
      <vt:lpstr>Times New Roman</vt:lpstr>
      <vt:lpstr>Trebuchet MS</vt:lpstr>
      <vt:lpstr>Office Theme</vt:lpstr>
      <vt:lpstr>PowerPoint Presentation</vt:lpstr>
      <vt:lpstr>PowerPoint Presentation</vt:lpstr>
      <vt:lpstr>PowerPoint Presentation</vt:lpstr>
      <vt:lpstr>Introduction </vt:lpstr>
      <vt:lpstr>Related Work</vt:lpstr>
      <vt:lpstr>Problem Statement</vt:lpstr>
      <vt:lpstr>Objectives</vt:lpstr>
      <vt:lpstr>Methodology</vt:lpstr>
      <vt:lpstr>Workflow </vt:lpstr>
      <vt:lpstr>Activity Diagram</vt:lpstr>
      <vt:lpstr>Design &amp; Architecture</vt:lpstr>
      <vt:lpstr>Design &amp; Architecture</vt:lpstr>
      <vt:lpstr>UI</vt:lpstr>
      <vt:lpstr>Live Test using video</vt:lpstr>
      <vt:lpstr>Future Directions</vt:lpstr>
      <vt:lpstr>Conclusion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Nilav Mazumdar</dc:creator>
  <cp:lastModifiedBy>Pratham Pandey</cp:lastModifiedBy>
  <cp:revision>176</cp:revision>
  <dcterms:created xsi:type="dcterms:W3CDTF">2019-11-28T10:40:03Z</dcterms:created>
  <dcterms:modified xsi:type="dcterms:W3CDTF">2021-12-24T17:18:33Z</dcterms:modified>
</cp:coreProperties>
</file>

<file path=docProps/thumbnail.jpeg>
</file>